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avi" ContentType="video/x-msvide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310" r:id="rId2"/>
    <p:sldId id="311" r:id="rId3"/>
    <p:sldId id="323" r:id="rId4"/>
    <p:sldId id="324" r:id="rId5"/>
    <p:sldId id="331" r:id="rId6"/>
    <p:sldId id="359" r:id="rId7"/>
    <p:sldId id="360" r:id="rId8"/>
    <p:sldId id="361" r:id="rId9"/>
    <p:sldId id="362" r:id="rId10"/>
    <p:sldId id="318" r:id="rId11"/>
    <p:sldId id="353" r:id="rId12"/>
    <p:sldId id="357" r:id="rId13"/>
    <p:sldId id="319" r:id="rId14"/>
    <p:sldId id="320" r:id="rId15"/>
    <p:sldId id="321" r:id="rId16"/>
    <p:sldId id="351" r:id="rId17"/>
    <p:sldId id="333" r:id="rId18"/>
    <p:sldId id="337" r:id="rId19"/>
    <p:sldId id="339" r:id="rId20"/>
    <p:sldId id="338" r:id="rId21"/>
    <p:sldId id="364" r:id="rId22"/>
    <p:sldId id="352" r:id="rId23"/>
    <p:sldId id="350" r:id="rId24"/>
    <p:sldId id="340" r:id="rId25"/>
    <p:sldId id="341" r:id="rId26"/>
    <p:sldId id="342" r:id="rId27"/>
    <p:sldId id="363" r:id="rId28"/>
    <p:sldId id="358" r:id="rId29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FFE"/>
    <a:srgbClr val="ECFFFE"/>
    <a:srgbClr val="D5FEFC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2" autoAdjust="0"/>
    <p:restoredTop sz="94434" autoAdjust="0"/>
  </p:normalViewPr>
  <p:slideViewPr>
    <p:cSldViewPr snapToGrid="0">
      <p:cViewPr>
        <p:scale>
          <a:sx n="67" d="100"/>
          <a:sy n="67" d="100"/>
        </p:scale>
        <p:origin x="252" y="23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g>
</file>

<file path=ppt/media/image12.jpg>
</file>

<file path=ppt/media/image13.jpeg>
</file>

<file path=ppt/media/image14.tiff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tiff>
</file>

<file path=ppt/media/image22.png>
</file>

<file path=ppt/media/image23.gif>
</file>

<file path=ppt/media/image24.pn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eg>
</file>

<file path=ppt/media/image52.jpeg>
</file>

<file path=ppt/media/image53.png>
</file>

<file path=ppt/media/image54.jpg>
</file>

<file path=ppt/media/image55.jpeg>
</file>

<file path=ppt/media/image56.jpeg>
</file>

<file path=ppt/media/image57.jpg>
</file>

<file path=ppt/media/image58.jpg>
</file>

<file path=ppt/media/image59.jpg>
</file>

<file path=ppt/media/image6.png>
</file>

<file path=ppt/media/image60.jpg>
</file>

<file path=ppt/media/image61.jpg>
</file>

<file path=ppt/media/image62.jpg>
</file>

<file path=ppt/media/image63.jpeg>
</file>

<file path=ppt/media/image64.jpeg>
</file>

<file path=ppt/media/image65.png>
</file>

<file path=ppt/media/image66.jpeg>
</file>

<file path=ppt/media/image67.jpeg>
</file>

<file path=ppt/media/image68.jpe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52CB94-AB5E-4C6C-BC56-2DACFDC48A48}" type="datetimeFigureOut">
              <a:rPr lang="ga-IE" smtClean="0"/>
              <a:t>26/03/2015</a:t>
            </a:fld>
            <a:endParaRPr lang="ga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ga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E50E6-4443-4F55-94F1-95F9523F1C7B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561699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9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0460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8287" cy="3724275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E97A4-993C-42A4-B305-9BCE68F786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83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72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130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781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247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662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2288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480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51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14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858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018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93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35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08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7F702-5724-4CE1-ABCC-2A67B8415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805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1.tiff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9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jpg"/><Relationship Id="rId13" Type="http://schemas.openxmlformats.org/officeDocument/2006/relationships/image" Target="../media/image62.jpg"/><Relationship Id="rId18" Type="http://schemas.openxmlformats.org/officeDocument/2006/relationships/image" Target="../media/image67.jpeg"/><Relationship Id="rId3" Type="http://schemas.openxmlformats.org/officeDocument/2006/relationships/image" Target="../media/image52.jpeg"/><Relationship Id="rId7" Type="http://schemas.openxmlformats.org/officeDocument/2006/relationships/image" Target="../media/image56.jpeg"/><Relationship Id="rId12" Type="http://schemas.openxmlformats.org/officeDocument/2006/relationships/image" Target="../media/image61.jpg"/><Relationship Id="rId17" Type="http://schemas.openxmlformats.org/officeDocument/2006/relationships/image" Target="../media/image66.jpe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jpeg"/><Relationship Id="rId11" Type="http://schemas.openxmlformats.org/officeDocument/2006/relationships/image" Target="../media/image60.jpg"/><Relationship Id="rId5" Type="http://schemas.openxmlformats.org/officeDocument/2006/relationships/image" Target="../media/image54.jpg"/><Relationship Id="rId15" Type="http://schemas.openxmlformats.org/officeDocument/2006/relationships/image" Target="../media/image64.jpeg"/><Relationship Id="rId10" Type="http://schemas.openxmlformats.org/officeDocument/2006/relationships/image" Target="../media/image59.jpg"/><Relationship Id="rId4" Type="http://schemas.openxmlformats.org/officeDocument/2006/relationships/image" Target="../media/image53.png"/><Relationship Id="rId9" Type="http://schemas.openxmlformats.org/officeDocument/2006/relationships/image" Target="../media/image58.jpg"/><Relationship Id="rId14" Type="http://schemas.openxmlformats.org/officeDocument/2006/relationships/image" Target="../media/image63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System aberration correction for whole brain imaging with a light sheet microscope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 </a:t>
            </a:r>
            <a:r>
              <a:rPr lang="en-GB" sz="24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M.Caroline</a:t>
            </a:r>
            <a:r>
              <a:rPr lang="en-GB" sz="24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Müllenbroich</a:t>
            </a:r>
            <a:r>
              <a:rPr lang="en-GB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Ludovico </a:t>
            </a:r>
            <a:r>
              <a:rPr lang="en-GB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Silvestri</a:t>
            </a:r>
            <a:r>
              <a:rPr lang="en-GB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Leonardo </a:t>
            </a:r>
            <a:r>
              <a:rPr lang="en-GB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Sacconi</a:t>
            </a:r>
            <a:r>
              <a:rPr lang="en-GB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GB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Francesco S</a:t>
            </a:r>
            <a:r>
              <a:rPr lang="en-GB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GB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Pavone</a:t>
            </a:r>
            <a:endParaRPr lang="en-GB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0300" y="0"/>
            <a:ext cx="2171700" cy="2105025"/>
          </a:xfrm>
          <a:prstGeom prst="rect">
            <a:avLst/>
          </a:prstGeom>
        </p:spPr>
      </p:pic>
      <p:pic>
        <p:nvPicPr>
          <p:cNvPr id="1030" name="Picture 6" descr="http://upload.wikimedia.org/wikipedia/en/thumb/5/52/University_of_Florence.svg/941px-University_of_Florence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57" y="141991"/>
            <a:ext cx="1564043" cy="17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611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31.03.2015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FOM 2015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Whole mouse brain tomograhpy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7" name="Group 46"/>
          <p:cNvGrpSpPr>
            <a:grpSpLocks noChangeAspect="1"/>
          </p:cNvGrpSpPr>
          <p:nvPr/>
        </p:nvGrpSpPr>
        <p:grpSpPr>
          <a:xfrm>
            <a:off x="162236" y="1417638"/>
            <a:ext cx="8715901" cy="4178392"/>
            <a:chOff x="-2748990" y="-32439"/>
            <a:chExt cx="15153720" cy="7264674"/>
          </a:xfrm>
        </p:grpSpPr>
        <p:pic>
          <p:nvPicPr>
            <p:cNvPr id="48" name="Immagin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295"/>
            <a:stretch/>
          </p:blipFill>
          <p:spPr>
            <a:xfrm>
              <a:off x="4992536" y="47159"/>
              <a:ext cx="5016554" cy="7170544"/>
            </a:xfrm>
            <a:prstGeom prst="rect">
              <a:avLst/>
            </a:prstGeom>
          </p:spPr>
        </p:pic>
        <p:grpSp>
          <p:nvGrpSpPr>
            <p:cNvPr id="49" name="Group 48"/>
            <p:cNvGrpSpPr/>
            <p:nvPr/>
          </p:nvGrpSpPr>
          <p:grpSpPr>
            <a:xfrm>
              <a:off x="5020824" y="31082"/>
              <a:ext cx="4861697" cy="721797"/>
              <a:chOff x="5077974" y="31082"/>
              <a:chExt cx="4861697" cy="721797"/>
            </a:xfrm>
          </p:grpSpPr>
          <p:sp>
            <p:nvSpPr>
              <p:cNvPr id="91" name="CasellaDiTesto 41"/>
              <p:cNvSpPr txBox="1"/>
              <p:nvPr/>
            </p:nvSpPr>
            <p:spPr>
              <a:xfrm>
                <a:off x="5077974" y="31082"/>
                <a:ext cx="1826955" cy="721797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PV</a:t>
                </a:r>
                <a:endParaRPr lang="en-US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2" name="CasellaDiTesto 43"/>
              <p:cNvSpPr txBox="1"/>
              <p:nvPr/>
            </p:nvSpPr>
            <p:spPr>
              <a:xfrm>
                <a:off x="6823304" y="31082"/>
                <a:ext cx="1598996" cy="721797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GAD</a:t>
                </a:r>
                <a:endParaRPr lang="en-US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3" name="CasellaDiTesto 44"/>
              <p:cNvSpPr txBox="1"/>
              <p:nvPr/>
            </p:nvSpPr>
            <p:spPr>
              <a:xfrm>
                <a:off x="8340675" y="31082"/>
                <a:ext cx="1598996" cy="721797"/>
              </a:xfrm>
              <a:prstGeom prst="rect">
                <a:avLst/>
              </a:prstGeom>
              <a:noFill/>
            </p:spPr>
            <p:txBody>
              <a:bodyPr wrap="square" lIns="90690" tIns="45345" rIns="90690" bIns="45345" rtlCol="0">
                <a:spAutoFit/>
              </a:bodyPr>
              <a:lstStyle/>
              <a:p>
                <a:pPr algn="ctr"/>
                <a:r>
                  <a:rPr lang="it-IT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PI</a:t>
                </a:r>
                <a:endParaRPr lang="en-US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0" name="Connettore 1 72"/>
            <p:cNvCxnSpPr/>
            <p:nvPr/>
          </p:nvCxnSpPr>
          <p:spPr>
            <a:xfrm>
              <a:off x="7454435" y="6849734"/>
              <a:ext cx="241668" cy="70047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uppo 22"/>
            <p:cNvGrpSpPr/>
            <p:nvPr/>
          </p:nvGrpSpPr>
          <p:grpSpPr>
            <a:xfrm>
              <a:off x="7023613" y="2339964"/>
              <a:ext cx="1137546" cy="573193"/>
              <a:chOff x="1348912" y="4381081"/>
              <a:chExt cx="538891" cy="209397"/>
            </a:xfrm>
          </p:grpSpPr>
          <p:cxnSp>
            <p:nvCxnSpPr>
              <p:cNvPr id="87" name="Connettore 1 99"/>
              <p:cNvCxnSpPr>
                <a:cxnSpLocks noChangeAspect="1"/>
              </p:cNvCxnSpPr>
              <p:nvPr/>
            </p:nvCxnSpPr>
            <p:spPr>
              <a:xfrm>
                <a:off x="1348912" y="4496362"/>
                <a:ext cx="317993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nettore 1 100"/>
              <p:cNvCxnSpPr>
                <a:cxnSpLocks noChangeAspect="1"/>
              </p:cNvCxnSpPr>
              <p:nvPr/>
            </p:nvCxnSpPr>
            <p:spPr>
              <a:xfrm flipV="1">
                <a:off x="1664785" y="4471946"/>
                <a:ext cx="223018" cy="118532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Connettore 1 101"/>
              <p:cNvCxnSpPr>
                <a:cxnSpLocks noChangeAspect="1"/>
              </p:cNvCxnSpPr>
              <p:nvPr/>
            </p:nvCxnSpPr>
            <p:spPr>
              <a:xfrm>
                <a:off x="1574534" y="4384677"/>
                <a:ext cx="313268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ttore 1 102"/>
              <p:cNvCxnSpPr>
                <a:cxnSpLocks noChangeAspect="1"/>
              </p:cNvCxnSpPr>
              <p:nvPr/>
            </p:nvCxnSpPr>
            <p:spPr>
              <a:xfrm flipV="1">
                <a:off x="1351517" y="4381081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2" name="Connettore 1 73"/>
            <p:cNvCxnSpPr/>
            <p:nvPr/>
          </p:nvCxnSpPr>
          <p:spPr>
            <a:xfrm>
              <a:off x="5822069" y="6851848"/>
              <a:ext cx="241668" cy="70047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uppo 23"/>
            <p:cNvGrpSpPr>
              <a:grpSpLocks noChangeAspect="1"/>
            </p:cNvGrpSpPr>
            <p:nvPr/>
          </p:nvGrpSpPr>
          <p:grpSpPr>
            <a:xfrm>
              <a:off x="5399327" y="3112832"/>
              <a:ext cx="1217080" cy="490736"/>
              <a:chOff x="493699" y="4739277"/>
              <a:chExt cx="564633" cy="209397"/>
            </a:xfrm>
          </p:grpSpPr>
          <p:cxnSp>
            <p:nvCxnSpPr>
              <p:cNvPr id="83" name="Connettore 1 103"/>
              <p:cNvCxnSpPr/>
              <p:nvPr/>
            </p:nvCxnSpPr>
            <p:spPr>
              <a:xfrm>
                <a:off x="493699" y="4854558"/>
                <a:ext cx="340706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nettore 1 104"/>
              <p:cNvCxnSpPr/>
              <p:nvPr/>
            </p:nvCxnSpPr>
            <p:spPr>
              <a:xfrm flipV="1">
                <a:off x="827547" y="4830142"/>
                <a:ext cx="223018" cy="118532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nettore 1 105"/>
              <p:cNvCxnSpPr/>
              <p:nvPr/>
            </p:nvCxnSpPr>
            <p:spPr>
              <a:xfrm>
                <a:off x="707542" y="4739278"/>
                <a:ext cx="350790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nettore 1 106"/>
              <p:cNvCxnSpPr/>
              <p:nvPr/>
            </p:nvCxnSpPr>
            <p:spPr>
              <a:xfrm flipV="1">
                <a:off x="493699" y="4739277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Connettore 1 74"/>
            <p:cNvCxnSpPr/>
            <p:nvPr/>
          </p:nvCxnSpPr>
          <p:spPr>
            <a:xfrm>
              <a:off x="9015871" y="6849738"/>
              <a:ext cx="232264" cy="85888"/>
            </a:xfrm>
            <a:prstGeom prst="line">
              <a:avLst/>
            </a:prstGeom>
            <a:ln w="15875">
              <a:solidFill>
                <a:schemeClr val="bg1"/>
              </a:solidFill>
            </a:ln>
            <a:scene3d>
              <a:camera prst="orthographicFront">
                <a:rot lat="0" lon="1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uppo 21"/>
            <p:cNvGrpSpPr>
              <a:grpSpLocks/>
            </p:cNvGrpSpPr>
            <p:nvPr/>
          </p:nvGrpSpPr>
          <p:grpSpPr>
            <a:xfrm>
              <a:off x="8566635" y="4005474"/>
              <a:ext cx="1129486" cy="693964"/>
              <a:chOff x="2223683" y="5759908"/>
              <a:chExt cx="594484" cy="206146"/>
            </a:xfrm>
          </p:grpSpPr>
          <p:cxnSp>
            <p:nvCxnSpPr>
              <p:cNvPr id="79" name="Connettore 1 107"/>
              <p:cNvCxnSpPr/>
              <p:nvPr/>
            </p:nvCxnSpPr>
            <p:spPr>
              <a:xfrm>
                <a:off x="2223683" y="5875189"/>
                <a:ext cx="350790" cy="90865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Connettore 1 108"/>
              <p:cNvCxnSpPr/>
              <p:nvPr/>
            </p:nvCxnSpPr>
            <p:spPr>
              <a:xfrm flipV="1">
                <a:off x="2568315" y="5847178"/>
                <a:ext cx="249851" cy="118533"/>
              </a:xfrm>
              <a:prstGeom prst="line">
                <a:avLst/>
              </a:prstGeom>
              <a:ln w="63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Connettore 1 109"/>
              <p:cNvCxnSpPr/>
              <p:nvPr/>
            </p:nvCxnSpPr>
            <p:spPr>
              <a:xfrm>
                <a:off x="2437527" y="5759910"/>
                <a:ext cx="380640" cy="90865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Connettore 1 110"/>
              <p:cNvCxnSpPr/>
              <p:nvPr/>
            </p:nvCxnSpPr>
            <p:spPr>
              <a:xfrm flipV="1">
                <a:off x="2223683" y="5759908"/>
                <a:ext cx="223018" cy="118532"/>
              </a:xfrm>
              <a:prstGeom prst="line">
                <a:avLst/>
              </a:prstGeom>
              <a:ln w="6350">
                <a:solidFill>
                  <a:srgbClr val="FF0000">
                    <a:alpha val="38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CasellaDiTesto 129"/>
            <p:cNvSpPr txBox="1"/>
            <p:nvPr/>
          </p:nvSpPr>
          <p:spPr>
            <a:xfrm>
              <a:off x="4960668" y="18691"/>
              <a:ext cx="608837" cy="833055"/>
            </a:xfrm>
            <a:prstGeom prst="rect">
              <a:avLst/>
            </a:prstGeom>
            <a:noFill/>
          </p:spPr>
          <p:txBody>
            <a:bodyPr wrap="square" lIns="90690" tIns="45345" rIns="90690" bIns="45345" rtlCol="0">
              <a:spAutoFit/>
            </a:bodyPr>
            <a:lstStyle/>
            <a:p>
              <a:r>
                <a:rPr lang="ga-IE" sz="2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10122867" y="29117"/>
              <a:ext cx="2281863" cy="7177173"/>
              <a:chOff x="10122867" y="40530"/>
              <a:chExt cx="2281863" cy="7177173"/>
            </a:xfrm>
          </p:grpSpPr>
          <p:grpSp>
            <p:nvGrpSpPr>
              <p:cNvPr id="60" name="Group 59"/>
              <p:cNvGrpSpPr>
                <a:grpSpLocks noChangeAspect="1"/>
              </p:cNvGrpSpPr>
              <p:nvPr/>
            </p:nvGrpSpPr>
            <p:grpSpPr>
              <a:xfrm>
                <a:off x="10128548" y="40530"/>
                <a:ext cx="2270507" cy="2304000"/>
                <a:chOff x="5834847" y="3569800"/>
                <a:chExt cx="1557643" cy="1580620"/>
              </a:xfrm>
            </p:grpSpPr>
            <p:pic>
              <p:nvPicPr>
                <p:cNvPr id="76" name="Immagine 25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34847" y="3570217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77" name="CasellaDiTesto 131"/>
                <p:cNvSpPr txBox="1"/>
                <p:nvPr/>
              </p:nvSpPr>
              <p:spPr>
                <a:xfrm>
                  <a:off x="5856286" y="3569800"/>
                  <a:ext cx="516786" cy="571503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2400" b="1" dirty="0" smtClean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</a:t>
                  </a:r>
                  <a:endParaRPr lang="en-US" sz="40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8" name="CasellaDiTesto 61"/>
                <p:cNvSpPr txBox="1"/>
                <p:nvPr/>
              </p:nvSpPr>
              <p:spPr>
                <a:xfrm>
                  <a:off x="6824503" y="3569800"/>
                  <a:ext cx="544947" cy="800479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PV</a:t>
                  </a:r>
                  <a:endPara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61" name="Group 60"/>
              <p:cNvGrpSpPr>
                <a:grpSpLocks noChangeAspect="1"/>
              </p:cNvGrpSpPr>
              <p:nvPr/>
            </p:nvGrpSpPr>
            <p:grpSpPr>
              <a:xfrm>
                <a:off x="10122867" y="2477117"/>
                <a:ext cx="2281863" cy="2304000"/>
                <a:chOff x="7512140" y="3556992"/>
                <a:chExt cx="1565021" cy="1580203"/>
              </a:xfrm>
            </p:grpSpPr>
            <p:pic>
              <p:nvPicPr>
                <p:cNvPr id="70" name="Immagine 123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12140" y="3556992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71" name="CasellaDiTesto 130"/>
                <p:cNvSpPr txBox="1"/>
                <p:nvPr/>
              </p:nvSpPr>
              <p:spPr>
                <a:xfrm>
                  <a:off x="7558506" y="3561698"/>
                  <a:ext cx="458516" cy="571353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2400" b="1" dirty="0" smtClean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</a:t>
                  </a:r>
                  <a:endParaRPr lang="en-US" sz="2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2" name="CasellaDiTesto 62"/>
                <p:cNvSpPr txBox="1"/>
                <p:nvPr/>
              </p:nvSpPr>
              <p:spPr>
                <a:xfrm>
                  <a:off x="8316692" y="3571028"/>
                  <a:ext cx="760469" cy="800268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GAD</a:t>
                  </a:r>
                  <a:endParaRPr lang="en-US" sz="3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65" name="Group 64"/>
              <p:cNvGrpSpPr>
                <a:grpSpLocks noChangeAspect="1"/>
              </p:cNvGrpSpPr>
              <p:nvPr/>
            </p:nvGrpSpPr>
            <p:grpSpPr>
              <a:xfrm>
                <a:off x="10129338" y="4913703"/>
                <a:ext cx="2268927" cy="2304000"/>
                <a:chOff x="6566305" y="5620316"/>
                <a:chExt cx="1557643" cy="1581721"/>
              </a:xfrm>
            </p:grpSpPr>
            <p:pic>
              <p:nvPicPr>
                <p:cNvPr id="66" name="Immagine 33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66305" y="5621834"/>
                  <a:ext cx="1557643" cy="1580203"/>
                </a:xfrm>
                <a:prstGeom prst="rect">
                  <a:avLst/>
                </a:prstGeom>
              </p:spPr>
            </p:pic>
            <p:sp>
              <p:nvSpPr>
                <p:cNvPr id="67" name="CasellaDiTesto 132"/>
                <p:cNvSpPr txBox="1"/>
                <p:nvPr/>
              </p:nvSpPr>
              <p:spPr>
                <a:xfrm>
                  <a:off x="6587744" y="5629560"/>
                  <a:ext cx="277303" cy="571901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r>
                    <a:rPr lang="ga-IE" sz="2400" b="1" dirty="0" smtClean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</a:t>
                  </a:r>
                  <a:endParaRPr lang="en-US" sz="2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9" name="CasellaDiTesto 63"/>
                <p:cNvSpPr txBox="1"/>
                <p:nvPr/>
              </p:nvSpPr>
              <p:spPr>
                <a:xfrm>
                  <a:off x="7556108" y="5620316"/>
                  <a:ext cx="567840" cy="454058"/>
                </a:xfrm>
                <a:prstGeom prst="rect">
                  <a:avLst/>
                </a:prstGeom>
                <a:noFill/>
              </p:spPr>
              <p:txBody>
                <a:bodyPr wrap="square" lIns="90690" tIns="45345" rIns="90690" bIns="45345" rtlCol="0">
                  <a:spAutoFit/>
                </a:bodyPr>
                <a:lstStyle/>
                <a:p>
                  <a:pPr algn="ctr"/>
                  <a:r>
                    <a:rPr lang="it-IT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PI</a:t>
                  </a:r>
                  <a:endParaRPr lang="en-US" sz="3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5" t="5721" r="3706" b="3262"/>
            <a:stretch/>
          </p:blipFill>
          <p:spPr>
            <a:xfrm>
              <a:off x="-2748990" y="32235"/>
              <a:ext cx="7660465" cy="7200000"/>
            </a:xfrm>
            <a:prstGeom prst="rect">
              <a:avLst/>
            </a:prstGeom>
          </p:spPr>
        </p:pic>
        <p:sp>
          <p:nvSpPr>
            <p:cNvPr id="59" name="CasellaDiTesto 129"/>
            <p:cNvSpPr txBox="1"/>
            <p:nvPr/>
          </p:nvSpPr>
          <p:spPr>
            <a:xfrm>
              <a:off x="-2729864" y="-32439"/>
              <a:ext cx="608837" cy="833055"/>
            </a:xfrm>
            <a:prstGeom prst="rect">
              <a:avLst/>
            </a:prstGeom>
            <a:noFill/>
          </p:spPr>
          <p:txBody>
            <a:bodyPr wrap="square" lIns="90690" tIns="45345" rIns="90690" bIns="45345" rtlCol="0">
              <a:spAutoFit/>
            </a:bodyPr>
            <a:lstStyle/>
            <a:p>
              <a:r>
                <a:rPr lang="ga-IE" sz="2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013457" y="1454173"/>
            <a:ext cx="31418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ransgenic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mouse brains treated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CLARITY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and cleared with TDE 63% imaged with Olympus, 25X objective. 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lphaUcParenBoth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rendering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ga-IE" sz="1600" dirty="0">
                <a:latin typeface="Arial" panose="020B0604020202020204" pitchFamily="34" charset="0"/>
                <a:cs typeface="Arial" panose="020B0604020202020204" pitchFamily="34" charset="0"/>
              </a:rPr>
              <a:t>parvalbumin-dTomato brain. </a:t>
            </a:r>
            <a:endParaRPr lang="it-IT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lphaUcParenBoth"/>
            </a:pP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3D </a:t>
            </a:r>
            <a:r>
              <a:rPr lang="ga-IE" sz="1600" dirty="0">
                <a:latin typeface="Arial" panose="020B0604020202020204" pitchFamily="34" charset="0"/>
                <a:cs typeface="Arial" panose="020B0604020202020204" pitchFamily="34" charset="0"/>
              </a:rPr>
              <a:t>rendering of stacks from PV-dTomato mouse brain, 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GAD</a:t>
            </a:r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dTomato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mouse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brain, PI stained mouse brain, scale bar =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400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µ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m.</a:t>
            </a:r>
          </a:p>
          <a:p>
            <a:pPr marL="342900" indent="-342900" algn="just">
              <a:buAutoNum type="alphaUcParenBoth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(C,D,E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 High resolution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insert,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stack corresponding to red boxes in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C, scale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bar =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ga-I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µ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53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FITC-albumin labelling of vasculature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52" y="1417638"/>
            <a:ext cx="5362730" cy="290657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>
                <a:latin typeface="Arial" panose="020B0604020202020204" pitchFamily="34" charset="0"/>
                <a:cs typeface="Arial" panose="020B0604020202020204" pitchFamily="34" charset="0"/>
              </a:rPr>
              <a:t>31.03.2015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FOM 2015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0947" y="1233305"/>
            <a:ext cx="65510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Tomographie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of one rat hemisphere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Additional perfusion with monomeric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solution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of FITC-albumin to stain vasculature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catenated Stack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1870" y="3383810"/>
            <a:ext cx="2805094" cy="28050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667" y="3383810"/>
            <a:ext cx="2805094" cy="280509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9365" y="4361873"/>
            <a:ext cx="5734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ga-I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utomatic segmentation of vasculature fails with highly aberrated images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40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12</a:t>
            </a:fld>
            <a:endParaRPr lang="en-GB"/>
          </a:p>
        </p:txBody>
      </p:sp>
      <p:pic>
        <p:nvPicPr>
          <p:cNvPr id="74" name="Picture 4" descr="N:\Inspire project\Coherent talk\pics for coherent talk\ScreenShot029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8577" y="3971769"/>
            <a:ext cx="3164672" cy="19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F:\LENS\pics\F1.medium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23" y="1236585"/>
            <a:ext cx="2697820" cy="2321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extBox 79"/>
          <p:cNvSpPr txBox="1"/>
          <p:nvPr/>
        </p:nvSpPr>
        <p:spPr>
          <a:xfrm>
            <a:off x="3430252" y="1080563"/>
            <a:ext cx="79792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smtClean="0"/>
              <a:t>In light sheet microscopy illumination and detection light paths are completely uncoupled from each other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smtClean="0">
                <a:sym typeface="Wingdings" panose="05000000000000000000" pitchFamily="2" charset="2"/>
              </a:rPr>
              <a:t></a:t>
            </a:r>
            <a:r>
              <a:rPr lang="en-GB" sz="2400" dirty="0" smtClean="0"/>
              <a:t>Each light path encounters its own aberrations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smtClean="0">
                <a:sym typeface="Wingdings" panose="05000000000000000000" pitchFamily="2" charset="2"/>
              </a:rPr>
              <a:t></a:t>
            </a:r>
            <a:r>
              <a:rPr lang="en-GB" sz="2400" dirty="0" smtClean="0"/>
              <a:t>Each focal plane is independently affected</a:t>
            </a:r>
            <a:endParaRPr lang="en-GB" sz="2400" dirty="0"/>
          </a:p>
        </p:txBody>
      </p:sp>
      <p:sp>
        <p:nvSpPr>
          <p:cNvPr id="81" name="TextBox 80"/>
          <p:cNvSpPr txBox="1"/>
          <p:nvPr/>
        </p:nvSpPr>
        <p:spPr>
          <a:xfrm>
            <a:off x="7835581" y="6010681"/>
            <a:ext cx="2080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Spherical aberration</a:t>
            </a:r>
            <a:endParaRPr lang="en-GB" dirty="0"/>
          </a:p>
        </p:txBody>
      </p:sp>
      <p:grpSp>
        <p:nvGrpSpPr>
          <p:cNvPr id="83" name="Group 82"/>
          <p:cNvGrpSpPr/>
          <p:nvPr/>
        </p:nvGrpSpPr>
        <p:grpSpPr>
          <a:xfrm>
            <a:off x="1085151" y="3604573"/>
            <a:ext cx="6093572" cy="2365164"/>
            <a:chOff x="1443455" y="2856151"/>
            <a:chExt cx="5570529" cy="1965573"/>
          </a:xfrm>
        </p:grpSpPr>
        <p:grpSp>
          <p:nvGrpSpPr>
            <p:cNvPr id="7" name="Group 99"/>
            <p:cNvGrpSpPr>
              <a:grpSpLocks/>
            </p:cNvGrpSpPr>
            <p:nvPr/>
          </p:nvGrpSpPr>
          <p:grpSpPr bwMode="auto">
            <a:xfrm flipV="1">
              <a:off x="1443455" y="2950157"/>
              <a:ext cx="5459108" cy="1742473"/>
              <a:chOff x="2476" y="930"/>
              <a:chExt cx="3254" cy="1001"/>
            </a:xfrm>
          </p:grpSpPr>
          <p:grpSp>
            <p:nvGrpSpPr>
              <p:cNvPr id="8" name="Group 31"/>
              <p:cNvGrpSpPr>
                <a:grpSpLocks/>
              </p:cNvGrpSpPr>
              <p:nvPr/>
            </p:nvGrpSpPr>
            <p:grpSpPr bwMode="auto">
              <a:xfrm>
                <a:off x="2476" y="930"/>
                <a:ext cx="3254" cy="1001"/>
                <a:chOff x="46" y="1292"/>
                <a:chExt cx="5660" cy="2111"/>
              </a:xfrm>
            </p:grpSpPr>
            <p:sp>
              <p:nvSpPr>
                <p:cNvPr id="11" name="Oval 32"/>
                <p:cNvSpPr>
                  <a:spLocks noChangeArrowheads="1"/>
                </p:cNvSpPr>
                <p:nvPr/>
              </p:nvSpPr>
              <p:spPr bwMode="auto">
                <a:xfrm>
                  <a:off x="1904" y="2523"/>
                  <a:ext cx="505" cy="496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" name="Oval 33"/>
                <p:cNvSpPr>
                  <a:spLocks noChangeArrowheads="1"/>
                </p:cNvSpPr>
                <p:nvPr/>
              </p:nvSpPr>
              <p:spPr bwMode="auto">
                <a:xfrm>
                  <a:off x="1497" y="1923"/>
                  <a:ext cx="1356" cy="240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CCFFFF">
                        <a:alpha val="49001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" name="Line 34"/>
                <p:cNvSpPr>
                  <a:spLocks noChangeShapeType="1"/>
                </p:cNvSpPr>
                <p:nvPr/>
              </p:nvSpPr>
              <p:spPr bwMode="auto">
                <a:xfrm>
                  <a:off x="200" y="1312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4" name="Line 35"/>
                <p:cNvSpPr>
                  <a:spLocks noChangeShapeType="1"/>
                </p:cNvSpPr>
                <p:nvPr/>
              </p:nvSpPr>
              <p:spPr bwMode="auto">
                <a:xfrm>
                  <a:off x="1217" y="1306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5" name="Line 36"/>
                <p:cNvSpPr>
                  <a:spLocks noChangeShapeType="1"/>
                </p:cNvSpPr>
                <p:nvPr/>
              </p:nvSpPr>
              <p:spPr bwMode="auto">
                <a:xfrm>
                  <a:off x="2639" y="1296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6" name="Line 37"/>
                <p:cNvSpPr>
                  <a:spLocks noChangeShapeType="1"/>
                </p:cNvSpPr>
                <p:nvPr/>
              </p:nvSpPr>
              <p:spPr bwMode="auto">
                <a:xfrm>
                  <a:off x="1682" y="1302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7" name="Line 38"/>
                <p:cNvSpPr>
                  <a:spLocks noChangeShapeType="1"/>
                </p:cNvSpPr>
                <p:nvPr/>
              </p:nvSpPr>
              <p:spPr bwMode="auto">
                <a:xfrm>
                  <a:off x="200" y="1536"/>
                  <a:ext cx="1017" cy="0"/>
                </a:xfrm>
                <a:prstGeom prst="line">
                  <a:avLst/>
                </a:prstGeom>
                <a:noFill/>
                <a:ln w="19050" cap="rnd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8" name="Oval 39"/>
                <p:cNvSpPr>
                  <a:spLocks noChangeArrowheads="1"/>
                </p:cNvSpPr>
                <p:nvPr/>
              </p:nvSpPr>
              <p:spPr bwMode="auto">
                <a:xfrm>
                  <a:off x="437" y="2484"/>
                  <a:ext cx="505" cy="496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" name="Oval 40"/>
                <p:cNvSpPr>
                  <a:spLocks noChangeArrowheads="1"/>
                </p:cNvSpPr>
                <p:nvPr/>
              </p:nvSpPr>
              <p:spPr bwMode="auto">
                <a:xfrm>
                  <a:off x="233" y="2240"/>
                  <a:ext cx="925" cy="915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" name="Line 41"/>
                <p:cNvSpPr>
                  <a:spLocks noChangeShapeType="1"/>
                </p:cNvSpPr>
                <p:nvPr/>
              </p:nvSpPr>
              <p:spPr bwMode="auto">
                <a:xfrm>
                  <a:off x="1682" y="1513"/>
                  <a:ext cx="957" cy="0"/>
                </a:xfrm>
                <a:prstGeom prst="line">
                  <a:avLst/>
                </a:prstGeom>
                <a:noFill/>
                <a:ln w="19050" cap="rnd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1" name="Freeform 42"/>
                <p:cNvSpPr>
                  <a:spLocks/>
                </p:cNvSpPr>
                <p:nvPr/>
              </p:nvSpPr>
              <p:spPr bwMode="auto">
                <a:xfrm>
                  <a:off x="4516" y="1307"/>
                  <a:ext cx="980" cy="172"/>
                </a:xfrm>
                <a:custGeom>
                  <a:avLst/>
                  <a:gdLst>
                    <a:gd name="T0" fmla="*/ 0 w 1048"/>
                    <a:gd name="T1" fmla="*/ 157 h 172"/>
                    <a:gd name="T2" fmla="*/ 92 w 1048"/>
                    <a:gd name="T3" fmla="*/ 85 h 172"/>
                    <a:gd name="T4" fmla="*/ 281 w 1048"/>
                    <a:gd name="T5" fmla="*/ 157 h 172"/>
                    <a:gd name="T6" fmla="*/ 371 w 1048"/>
                    <a:gd name="T7" fmla="*/ 149 h 172"/>
                    <a:gd name="T8" fmla="*/ 475 w 1048"/>
                    <a:gd name="T9" fmla="*/ 21 h 172"/>
                    <a:gd name="T10" fmla="*/ 555 w 1048"/>
                    <a:gd name="T11" fmla="*/ 21 h 172"/>
                    <a:gd name="T12" fmla="*/ 607 w 1048"/>
                    <a:gd name="T13" fmla="*/ 133 h 172"/>
                    <a:gd name="T14" fmla="*/ 692 w 1048"/>
                    <a:gd name="T15" fmla="*/ 141 h 172"/>
                    <a:gd name="T16" fmla="*/ 749 w 1048"/>
                    <a:gd name="T17" fmla="*/ 141 h 172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048" h="172">
                      <a:moveTo>
                        <a:pt x="0" y="157"/>
                      </a:moveTo>
                      <a:cubicBezTo>
                        <a:pt x="31" y="121"/>
                        <a:pt x="63" y="85"/>
                        <a:pt x="128" y="85"/>
                      </a:cubicBezTo>
                      <a:cubicBezTo>
                        <a:pt x="193" y="85"/>
                        <a:pt x="327" y="146"/>
                        <a:pt x="392" y="157"/>
                      </a:cubicBezTo>
                      <a:cubicBezTo>
                        <a:pt x="457" y="168"/>
                        <a:pt x="475" y="172"/>
                        <a:pt x="520" y="149"/>
                      </a:cubicBezTo>
                      <a:cubicBezTo>
                        <a:pt x="565" y="126"/>
                        <a:pt x="621" y="42"/>
                        <a:pt x="664" y="21"/>
                      </a:cubicBezTo>
                      <a:cubicBezTo>
                        <a:pt x="707" y="0"/>
                        <a:pt x="745" y="2"/>
                        <a:pt x="776" y="21"/>
                      </a:cubicBezTo>
                      <a:cubicBezTo>
                        <a:pt x="807" y="40"/>
                        <a:pt x="816" y="113"/>
                        <a:pt x="848" y="133"/>
                      </a:cubicBezTo>
                      <a:cubicBezTo>
                        <a:pt x="880" y="153"/>
                        <a:pt x="935" y="140"/>
                        <a:pt x="968" y="141"/>
                      </a:cubicBezTo>
                      <a:cubicBezTo>
                        <a:pt x="1001" y="142"/>
                        <a:pt x="1032" y="98"/>
                        <a:pt x="1048" y="141"/>
                      </a:cubicBezTo>
                    </a:path>
                  </a:pathLst>
                </a:custGeom>
                <a:noFill/>
                <a:ln w="19050" cap="rnd" cmpd="sng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2" name="Line 43"/>
                <p:cNvSpPr>
                  <a:spLocks noChangeShapeType="1"/>
                </p:cNvSpPr>
                <p:nvPr/>
              </p:nvSpPr>
              <p:spPr bwMode="auto">
                <a:xfrm flipH="1">
                  <a:off x="2333" y="2135"/>
                  <a:ext cx="281" cy="279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3" name="Line 44"/>
                <p:cNvSpPr>
                  <a:spLocks noChangeShapeType="1"/>
                </p:cNvSpPr>
                <p:nvPr/>
              </p:nvSpPr>
              <p:spPr bwMode="auto">
                <a:xfrm>
                  <a:off x="1701" y="2129"/>
                  <a:ext cx="263" cy="28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4" name="Oval 45"/>
                <p:cNvSpPr>
                  <a:spLocks noChangeArrowheads="1"/>
                </p:cNvSpPr>
                <p:nvPr/>
              </p:nvSpPr>
              <p:spPr bwMode="auto">
                <a:xfrm>
                  <a:off x="1710" y="2202"/>
                  <a:ext cx="875" cy="870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" name="Oval 46"/>
                <p:cNvSpPr>
                  <a:spLocks noChangeArrowheads="1"/>
                </p:cNvSpPr>
                <p:nvPr/>
              </p:nvSpPr>
              <p:spPr bwMode="auto">
                <a:xfrm>
                  <a:off x="46" y="1922"/>
                  <a:ext cx="1356" cy="240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CCFFFF">
                        <a:alpha val="49001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" name="Rectangle 47"/>
                <p:cNvSpPr>
                  <a:spLocks noChangeArrowheads="1"/>
                </p:cNvSpPr>
                <p:nvPr/>
              </p:nvSpPr>
              <p:spPr bwMode="auto">
                <a:xfrm>
                  <a:off x="150" y="2762"/>
                  <a:ext cx="1067" cy="46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" name="Rectangle 48"/>
                <p:cNvSpPr>
                  <a:spLocks noChangeArrowheads="1"/>
                </p:cNvSpPr>
                <p:nvPr/>
              </p:nvSpPr>
              <p:spPr bwMode="auto">
                <a:xfrm rot="2386769">
                  <a:off x="883" y="2285"/>
                  <a:ext cx="396" cy="6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" name="Rectangle 49"/>
                <p:cNvSpPr>
                  <a:spLocks noChangeArrowheads="1"/>
                </p:cNvSpPr>
                <p:nvPr/>
              </p:nvSpPr>
              <p:spPr bwMode="auto">
                <a:xfrm rot="8569570">
                  <a:off x="156" y="2341"/>
                  <a:ext cx="396" cy="6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" name="Oval 50"/>
                <p:cNvSpPr>
                  <a:spLocks noChangeArrowheads="1"/>
                </p:cNvSpPr>
                <p:nvPr/>
              </p:nvSpPr>
              <p:spPr bwMode="auto">
                <a:xfrm>
                  <a:off x="567" y="2640"/>
                  <a:ext cx="235" cy="238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0000"/>
                    </a:gs>
                    <a:gs pos="100000">
                      <a:schemeClr val="bg1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" name="Rectangle 51"/>
                <p:cNvSpPr>
                  <a:spLocks noChangeArrowheads="1"/>
                </p:cNvSpPr>
                <p:nvPr/>
              </p:nvSpPr>
              <p:spPr bwMode="auto">
                <a:xfrm>
                  <a:off x="1657" y="2811"/>
                  <a:ext cx="1105" cy="4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" name="Rectangle 52"/>
                <p:cNvSpPr>
                  <a:spLocks noChangeArrowheads="1"/>
                </p:cNvSpPr>
                <p:nvPr/>
              </p:nvSpPr>
              <p:spPr bwMode="auto">
                <a:xfrm rot="-3924908">
                  <a:off x="2081" y="2548"/>
                  <a:ext cx="731" cy="32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" name="Rectangle 53"/>
                <p:cNvSpPr>
                  <a:spLocks noChangeArrowheads="1"/>
                </p:cNvSpPr>
                <p:nvPr/>
              </p:nvSpPr>
              <p:spPr bwMode="auto">
                <a:xfrm rot="3632570">
                  <a:off x="1511" y="2533"/>
                  <a:ext cx="731" cy="3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" name="Rectangle 54"/>
                <p:cNvSpPr>
                  <a:spLocks noChangeArrowheads="1"/>
                </p:cNvSpPr>
                <p:nvPr/>
              </p:nvSpPr>
              <p:spPr bwMode="auto">
                <a:xfrm rot="-1474690">
                  <a:off x="1964" y="2504"/>
                  <a:ext cx="78" cy="20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" name="Rectangle 55"/>
                <p:cNvSpPr>
                  <a:spLocks noChangeArrowheads="1"/>
                </p:cNvSpPr>
                <p:nvPr/>
              </p:nvSpPr>
              <p:spPr bwMode="auto">
                <a:xfrm rot="1739458">
                  <a:off x="2280" y="2482"/>
                  <a:ext cx="78" cy="20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" name="Rectangle 56"/>
                <p:cNvSpPr>
                  <a:spLocks noChangeArrowheads="1"/>
                </p:cNvSpPr>
                <p:nvPr/>
              </p:nvSpPr>
              <p:spPr bwMode="auto">
                <a:xfrm>
                  <a:off x="1469" y="2410"/>
                  <a:ext cx="1356" cy="588"/>
                </a:xfrm>
                <a:prstGeom prst="rect">
                  <a:avLst/>
                </a:prstGeom>
                <a:gradFill rotWithShape="1">
                  <a:gsLst>
                    <a:gs pos="0">
                      <a:srgbClr val="CCECFF">
                        <a:alpha val="5000"/>
                      </a:srgbClr>
                    </a:gs>
                    <a:gs pos="50000">
                      <a:srgbClr val="F1FAFF"/>
                    </a:gs>
                    <a:gs pos="100000">
                      <a:srgbClr val="CCECFF">
                        <a:alpha val="5000"/>
                      </a:srgbClr>
                    </a:gs>
                  </a:gsLst>
                  <a:lin ang="5400000" scaled="1"/>
                </a:gradFill>
                <a:ln w="15875" algn="ctr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GB"/>
                </a:p>
              </p:txBody>
            </p:sp>
            <p:sp>
              <p:nvSpPr>
                <p:cNvPr id="36" name="Oval 57"/>
                <p:cNvSpPr>
                  <a:spLocks noChangeArrowheads="1"/>
                </p:cNvSpPr>
                <p:nvPr/>
              </p:nvSpPr>
              <p:spPr bwMode="auto">
                <a:xfrm>
                  <a:off x="2042" y="2654"/>
                  <a:ext cx="200" cy="34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0000">
                        <a:alpha val="96001"/>
                      </a:srgbClr>
                    </a:gs>
                    <a:gs pos="100000">
                      <a:srgbClr val="DDDDDD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" name="Line 58"/>
                <p:cNvSpPr>
                  <a:spLocks noChangeShapeType="1"/>
                </p:cNvSpPr>
                <p:nvPr/>
              </p:nvSpPr>
              <p:spPr bwMode="auto">
                <a:xfrm rot="-5400000">
                  <a:off x="2041" y="2517"/>
                  <a:ext cx="396" cy="189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38" name="Line 59"/>
                <p:cNvSpPr>
                  <a:spLocks noChangeShapeType="1"/>
                </p:cNvSpPr>
                <p:nvPr/>
              </p:nvSpPr>
              <p:spPr bwMode="auto">
                <a:xfrm>
                  <a:off x="1964" y="2413"/>
                  <a:ext cx="180" cy="39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39" name="Line 60"/>
                <p:cNvSpPr>
                  <a:spLocks noChangeShapeType="1"/>
                </p:cNvSpPr>
                <p:nvPr/>
              </p:nvSpPr>
              <p:spPr bwMode="auto">
                <a:xfrm flipH="1">
                  <a:off x="685" y="2128"/>
                  <a:ext cx="528" cy="63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40" name="Line 61"/>
                <p:cNvSpPr>
                  <a:spLocks noChangeShapeType="1"/>
                </p:cNvSpPr>
                <p:nvPr/>
              </p:nvSpPr>
              <p:spPr bwMode="auto">
                <a:xfrm>
                  <a:off x="200" y="2118"/>
                  <a:ext cx="485" cy="63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grpSp>
              <p:nvGrpSpPr>
                <p:cNvPr id="41" name="Group 62"/>
                <p:cNvGrpSpPr>
                  <a:grpSpLocks/>
                </p:cNvGrpSpPr>
                <p:nvPr/>
              </p:nvGrpSpPr>
              <p:grpSpPr bwMode="auto">
                <a:xfrm>
                  <a:off x="2941" y="1292"/>
                  <a:ext cx="1356" cy="2108"/>
                  <a:chOff x="2941" y="1292"/>
                  <a:chExt cx="1356" cy="2108"/>
                </a:xfrm>
              </p:grpSpPr>
              <p:sp>
                <p:nvSpPr>
                  <p:cNvPr id="58" name="Oval 63"/>
                  <p:cNvSpPr>
                    <a:spLocks noChangeArrowheads="1"/>
                  </p:cNvSpPr>
                  <p:nvPr/>
                </p:nvSpPr>
                <p:spPr bwMode="auto">
                  <a:xfrm>
                    <a:off x="2941" y="1919"/>
                    <a:ext cx="1356" cy="24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accent1"/>
                      </a:gs>
                      <a:gs pos="100000">
                        <a:srgbClr val="CCFFFF">
                          <a:alpha val="49001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9525" algn="ctr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Line 64"/>
                  <p:cNvSpPr>
                    <a:spLocks noChangeShapeType="1"/>
                  </p:cNvSpPr>
                  <p:nvPr/>
                </p:nvSpPr>
                <p:spPr bwMode="auto">
                  <a:xfrm>
                    <a:off x="3109" y="1302"/>
                    <a:ext cx="0" cy="656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0" name="Line 65"/>
                  <p:cNvSpPr>
                    <a:spLocks noChangeShapeType="1"/>
                  </p:cNvSpPr>
                  <p:nvPr/>
                </p:nvSpPr>
                <p:spPr bwMode="auto">
                  <a:xfrm>
                    <a:off x="4090" y="1292"/>
                    <a:ext cx="0" cy="656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1" name="Line 66"/>
                  <p:cNvSpPr>
                    <a:spLocks noChangeShapeType="1"/>
                  </p:cNvSpPr>
                  <p:nvPr/>
                </p:nvSpPr>
                <p:spPr bwMode="auto">
                  <a:xfrm>
                    <a:off x="3128" y="1490"/>
                    <a:ext cx="953" cy="0"/>
                  </a:xfrm>
                  <a:prstGeom prst="line">
                    <a:avLst/>
                  </a:prstGeom>
                  <a:noFill/>
                  <a:ln w="19050" cap="rnd">
                    <a:solidFill>
                      <a:schemeClr val="tx1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2" name="Oval 67"/>
                  <p:cNvSpPr>
                    <a:spLocks noChangeArrowheads="1"/>
                  </p:cNvSpPr>
                  <p:nvPr/>
                </p:nvSpPr>
                <p:spPr bwMode="auto">
                  <a:xfrm>
                    <a:off x="3158" y="2265"/>
                    <a:ext cx="845" cy="855"/>
                  </a:xfrm>
                  <a:prstGeom prst="ellipse">
                    <a:avLst/>
                  </a:prstGeom>
                  <a:noFill/>
                  <a:ln w="22225" cap="rnd" algn="ctr">
                    <a:solidFill>
                      <a:schemeClr val="tx1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00FF00">
                            <a:alpha val="87057"/>
                          </a:srgbClr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Freeform 68"/>
                  <p:cNvSpPr>
                    <a:spLocks/>
                  </p:cNvSpPr>
                  <p:nvPr/>
                </p:nvSpPr>
                <p:spPr bwMode="auto">
                  <a:xfrm>
                    <a:off x="3505" y="2370"/>
                    <a:ext cx="593" cy="790"/>
                  </a:xfrm>
                  <a:custGeom>
                    <a:avLst/>
                    <a:gdLst>
                      <a:gd name="T0" fmla="*/ 423 w 593"/>
                      <a:gd name="T1" fmla="*/ 0 h 790"/>
                      <a:gd name="T2" fmla="*/ 393 w 593"/>
                      <a:gd name="T3" fmla="*/ 10 h 790"/>
                      <a:gd name="T4" fmla="*/ 381 w 593"/>
                      <a:gd name="T5" fmla="*/ 18 h 790"/>
                      <a:gd name="T6" fmla="*/ 361 w 593"/>
                      <a:gd name="T7" fmla="*/ 64 h 790"/>
                      <a:gd name="T8" fmla="*/ 317 w 593"/>
                      <a:gd name="T9" fmla="*/ 168 h 790"/>
                      <a:gd name="T10" fmla="*/ 301 w 593"/>
                      <a:gd name="T11" fmla="*/ 202 h 790"/>
                      <a:gd name="T12" fmla="*/ 287 w 593"/>
                      <a:gd name="T13" fmla="*/ 260 h 790"/>
                      <a:gd name="T14" fmla="*/ 275 w 593"/>
                      <a:gd name="T15" fmla="*/ 282 h 790"/>
                      <a:gd name="T16" fmla="*/ 247 w 593"/>
                      <a:gd name="T17" fmla="*/ 336 h 790"/>
                      <a:gd name="T18" fmla="*/ 229 w 593"/>
                      <a:gd name="T19" fmla="*/ 380 h 790"/>
                      <a:gd name="T20" fmla="*/ 211 w 593"/>
                      <a:gd name="T21" fmla="*/ 442 h 790"/>
                      <a:gd name="T22" fmla="*/ 191 w 593"/>
                      <a:gd name="T23" fmla="*/ 522 h 790"/>
                      <a:gd name="T24" fmla="*/ 167 w 593"/>
                      <a:gd name="T25" fmla="*/ 578 h 790"/>
                      <a:gd name="T26" fmla="*/ 139 w 593"/>
                      <a:gd name="T27" fmla="*/ 606 h 790"/>
                      <a:gd name="T28" fmla="*/ 117 w 593"/>
                      <a:gd name="T29" fmla="*/ 638 h 790"/>
                      <a:gd name="T30" fmla="*/ 85 w 593"/>
                      <a:gd name="T31" fmla="*/ 696 h 790"/>
                      <a:gd name="T32" fmla="*/ 49 w 593"/>
                      <a:gd name="T33" fmla="*/ 710 h 790"/>
                      <a:gd name="T34" fmla="*/ 25 w 593"/>
                      <a:gd name="T35" fmla="*/ 724 h 790"/>
                      <a:gd name="T36" fmla="*/ 45 w 593"/>
                      <a:gd name="T37" fmla="*/ 790 h 790"/>
                      <a:gd name="T38" fmla="*/ 181 w 593"/>
                      <a:gd name="T39" fmla="*/ 780 h 790"/>
                      <a:gd name="T40" fmla="*/ 205 w 593"/>
                      <a:gd name="T41" fmla="*/ 770 h 790"/>
                      <a:gd name="T42" fmla="*/ 233 w 593"/>
                      <a:gd name="T43" fmla="*/ 758 h 790"/>
                      <a:gd name="T44" fmla="*/ 303 w 593"/>
                      <a:gd name="T45" fmla="*/ 730 h 790"/>
                      <a:gd name="T46" fmla="*/ 375 w 593"/>
                      <a:gd name="T47" fmla="*/ 702 h 790"/>
                      <a:gd name="T48" fmla="*/ 409 w 593"/>
                      <a:gd name="T49" fmla="*/ 680 h 790"/>
                      <a:gd name="T50" fmla="*/ 427 w 593"/>
                      <a:gd name="T51" fmla="*/ 666 h 790"/>
                      <a:gd name="T52" fmla="*/ 437 w 593"/>
                      <a:gd name="T53" fmla="*/ 658 h 790"/>
                      <a:gd name="T54" fmla="*/ 499 w 593"/>
                      <a:gd name="T55" fmla="*/ 576 h 790"/>
                      <a:gd name="T56" fmla="*/ 549 w 593"/>
                      <a:gd name="T57" fmla="*/ 480 h 790"/>
                      <a:gd name="T58" fmla="*/ 573 w 593"/>
                      <a:gd name="T59" fmla="*/ 402 h 790"/>
                      <a:gd name="T60" fmla="*/ 579 w 593"/>
                      <a:gd name="T61" fmla="*/ 370 h 790"/>
                      <a:gd name="T62" fmla="*/ 583 w 593"/>
                      <a:gd name="T63" fmla="*/ 350 h 790"/>
                      <a:gd name="T64" fmla="*/ 547 w 593"/>
                      <a:gd name="T65" fmla="*/ 118 h 790"/>
                      <a:gd name="T66" fmla="*/ 497 w 593"/>
                      <a:gd name="T67" fmla="*/ 66 h 790"/>
                      <a:gd name="T68" fmla="*/ 449 w 593"/>
                      <a:gd name="T69" fmla="*/ 18 h 790"/>
                      <a:gd name="T70" fmla="*/ 423 w 593"/>
                      <a:gd name="T71" fmla="*/ 0 h 790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</a:gdLst>
                    <a:ahLst/>
                    <a:cxnLst>
                      <a:cxn ang="T72">
                        <a:pos x="T0" y="T1"/>
                      </a:cxn>
                      <a:cxn ang="T73">
                        <a:pos x="T2" y="T3"/>
                      </a:cxn>
                      <a:cxn ang="T74">
                        <a:pos x="T4" y="T5"/>
                      </a:cxn>
                      <a:cxn ang="T75">
                        <a:pos x="T6" y="T7"/>
                      </a:cxn>
                      <a:cxn ang="T76">
                        <a:pos x="T8" y="T9"/>
                      </a:cxn>
                      <a:cxn ang="T77">
                        <a:pos x="T10" y="T11"/>
                      </a:cxn>
                      <a:cxn ang="T78">
                        <a:pos x="T12" y="T13"/>
                      </a:cxn>
                      <a:cxn ang="T79">
                        <a:pos x="T14" y="T15"/>
                      </a:cxn>
                      <a:cxn ang="T80">
                        <a:pos x="T16" y="T17"/>
                      </a:cxn>
                      <a:cxn ang="T81">
                        <a:pos x="T18" y="T19"/>
                      </a:cxn>
                      <a:cxn ang="T82">
                        <a:pos x="T20" y="T21"/>
                      </a:cxn>
                      <a:cxn ang="T83">
                        <a:pos x="T22" y="T23"/>
                      </a:cxn>
                      <a:cxn ang="T84">
                        <a:pos x="T24" y="T25"/>
                      </a:cxn>
                      <a:cxn ang="T85">
                        <a:pos x="T26" y="T27"/>
                      </a:cxn>
                      <a:cxn ang="T86">
                        <a:pos x="T28" y="T29"/>
                      </a:cxn>
                      <a:cxn ang="T87">
                        <a:pos x="T30" y="T31"/>
                      </a:cxn>
                      <a:cxn ang="T88">
                        <a:pos x="T32" y="T33"/>
                      </a:cxn>
                      <a:cxn ang="T89">
                        <a:pos x="T34" y="T35"/>
                      </a:cxn>
                      <a:cxn ang="T90">
                        <a:pos x="T36" y="T37"/>
                      </a:cxn>
                      <a:cxn ang="T91">
                        <a:pos x="T38" y="T39"/>
                      </a:cxn>
                      <a:cxn ang="T92">
                        <a:pos x="T40" y="T41"/>
                      </a:cxn>
                      <a:cxn ang="T93">
                        <a:pos x="T42" y="T43"/>
                      </a:cxn>
                      <a:cxn ang="T94">
                        <a:pos x="T44" y="T45"/>
                      </a:cxn>
                      <a:cxn ang="T95">
                        <a:pos x="T46" y="T47"/>
                      </a:cxn>
                      <a:cxn ang="T96">
                        <a:pos x="T48" y="T49"/>
                      </a:cxn>
                      <a:cxn ang="T97">
                        <a:pos x="T50" y="T51"/>
                      </a:cxn>
                      <a:cxn ang="T98">
                        <a:pos x="T52" y="T53"/>
                      </a:cxn>
                      <a:cxn ang="T99">
                        <a:pos x="T54" y="T55"/>
                      </a:cxn>
                      <a:cxn ang="T100">
                        <a:pos x="T56" y="T57"/>
                      </a:cxn>
                      <a:cxn ang="T101">
                        <a:pos x="T58" y="T59"/>
                      </a:cxn>
                      <a:cxn ang="T102">
                        <a:pos x="T60" y="T61"/>
                      </a:cxn>
                      <a:cxn ang="T103">
                        <a:pos x="T62" y="T63"/>
                      </a:cxn>
                      <a:cxn ang="T104">
                        <a:pos x="T64" y="T65"/>
                      </a:cxn>
                      <a:cxn ang="T105">
                        <a:pos x="T66" y="T67"/>
                      </a:cxn>
                      <a:cxn ang="T106">
                        <a:pos x="T68" y="T69"/>
                      </a:cxn>
                      <a:cxn ang="T107">
                        <a:pos x="T70" y="T71"/>
                      </a:cxn>
                    </a:cxnLst>
                    <a:rect l="0" t="0" r="r" b="b"/>
                    <a:pathLst>
                      <a:path w="593" h="790">
                        <a:moveTo>
                          <a:pt x="423" y="0"/>
                        </a:moveTo>
                        <a:cubicBezTo>
                          <a:pt x="413" y="3"/>
                          <a:pt x="403" y="7"/>
                          <a:pt x="393" y="10"/>
                        </a:cubicBezTo>
                        <a:cubicBezTo>
                          <a:pt x="388" y="12"/>
                          <a:pt x="381" y="18"/>
                          <a:pt x="381" y="18"/>
                        </a:cubicBezTo>
                        <a:cubicBezTo>
                          <a:pt x="379" y="36"/>
                          <a:pt x="374" y="51"/>
                          <a:pt x="361" y="64"/>
                        </a:cubicBezTo>
                        <a:cubicBezTo>
                          <a:pt x="352" y="100"/>
                          <a:pt x="335" y="136"/>
                          <a:pt x="317" y="168"/>
                        </a:cubicBezTo>
                        <a:cubicBezTo>
                          <a:pt x="311" y="179"/>
                          <a:pt x="308" y="191"/>
                          <a:pt x="301" y="202"/>
                        </a:cubicBezTo>
                        <a:cubicBezTo>
                          <a:pt x="299" y="222"/>
                          <a:pt x="296" y="242"/>
                          <a:pt x="287" y="260"/>
                        </a:cubicBezTo>
                        <a:cubicBezTo>
                          <a:pt x="283" y="267"/>
                          <a:pt x="275" y="282"/>
                          <a:pt x="275" y="282"/>
                        </a:cubicBezTo>
                        <a:cubicBezTo>
                          <a:pt x="272" y="299"/>
                          <a:pt x="256" y="320"/>
                          <a:pt x="247" y="336"/>
                        </a:cubicBezTo>
                        <a:cubicBezTo>
                          <a:pt x="239" y="350"/>
                          <a:pt x="236" y="366"/>
                          <a:pt x="229" y="380"/>
                        </a:cubicBezTo>
                        <a:cubicBezTo>
                          <a:pt x="225" y="401"/>
                          <a:pt x="215" y="421"/>
                          <a:pt x="211" y="442"/>
                        </a:cubicBezTo>
                        <a:cubicBezTo>
                          <a:pt x="206" y="468"/>
                          <a:pt x="202" y="498"/>
                          <a:pt x="191" y="522"/>
                        </a:cubicBezTo>
                        <a:cubicBezTo>
                          <a:pt x="182" y="542"/>
                          <a:pt x="185" y="564"/>
                          <a:pt x="167" y="578"/>
                        </a:cubicBezTo>
                        <a:cubicBezTo>
                          <a:pt x="161" y="590"/>
                          <a:pt x="150" y="599"/>
                          <a:pt x="139" y="606"/>
                        </a:cubicBezTo>
                        <a:cubicBezTo>
                          <a:pt x="132" y="616"/>
                          <a:pt x="126" y="629"/>
                          <a:pt x="117" y="638"/>
                        </a:cubicBezTo>
                        <a:cubicBezTo>
                          <a:pt x="114" y="651"/>
                          <a:pt x="96" y="687"/>
                          <a:pt x="85" y="696"/>
                        </a:cubicBezTo>
                        <a:cubicBezTo>
                          <a:pt x="76" y="704"/>
                          <a:pt x="61" y="706"/>
                          <a:pt x="49" y="710"/>
                        </a:cubicBezTo>
                        <a:cubicBezTo>
                          <a:pt x="40" y="713"/>
                          <a:pt x="34" y="721"/>
                          <a:pt x="25" y="724"/>
                        </a:cubicBezTo>
                        <a:cubicBezTo>
                          <a:pt x="0" y="749"/>
                          <a:pt x="17" y="784"/>
                          <a:pt x="45" y="790"/>
                        </a:cubicBezTo>
                        <a:cubicBezTo>
                          <a:pt x="97" y="788"/>
                          <a:pt x="135" y="789"/>
                          <a:pt x="181" y="780"/>
                        </a:cubicBezTo>
                        <a:cubicBezTo>
                          <a:pt x="190" y="775"/>
                          <a:pt x="195" y="772"/>
                          <a:pt x="205" y="770"/>
                        </a:cubicBezTo>
                        <a:cubicBezTo>
                          <a:pt x="215" y="764"/>
                          <a:pt x="222" y="760"/>
                          <a:pt x="233" y="758"/>
                        </a:cubicBezTo>
                        <a:cubicBezTo>
                          <a:pt x="255" y="747"/>
                          <a:pt x="280" y="738"/>
                          <a:pt x="303" y="730"/>
                        </a:cubicBezTo>
                        <a:cubicBezTo>
                          <a:pt x="327" y="722"/>
                          <a:pt x="350" y="707"/>
                          <a:pt x="375" y="702"/>
                        </a:cubicBezTo>
                        <a:cubicBezTo>
                          <a:pt x="386" y="694"/>
                          <a:pt x="398" y="688"/>
                          <a:pt x="409" y="680"/>
                        </a:cubicBezTo>
                        <a:cubicBezTo>
                          <a:pt x="415" y="675"/>
                          <a:pt x="421" y="671"/>
                          <a:pt x="427" y="666"/>
                        </a:cubicBezTo>
                        <a:cubicBezTo>
                          <a:pt x="430" y="663"/>
                          <a:pt x="437" y="658"/>
                          <a:pt x="437" y="658"/>
                        </a:cubicBezTo>
                        <a:cubicBezTo>
                          <a:pt x="452" y="628"/>
                          <a:pt x="481" y="605"/>
                          <a:pt x="499" y="576"/>
                        </a:cubicBezTo>
                        <a:cubicBezTo>
                          <a:pt x="519" y="545"/>
                          <a:pt x="530" y="511"/>
                          <a:pt x="549" y="480"/>
                        </a:cubicBezTo>
                        <a:cubicBezTo>
                          <a:pt x="556" y="453"/>
                          <a:pt x="569" y="430"/>
                          <a:pt x="573" y="402"/>
                        </a:cubicBezTo>
                        <a:cubicBezTo>
                          <a:pt x="574" y="391"/>
                          <a:pt x="577" y="381"/>
                          <a:pt x="579" y="370"/>
                        </a:cubicBezTo>
                        <a:cubicBezTo>
                          <a:pt x="581" y="363"/>
                          <a:pt x="583" y="350"/>
                          <a:pt x="583" y="350"/>
                        </a:cubicBezTo>
                        <a:cubicBezTo>
                          <a:pt x="582" y="284"/>
                          <a:pt x="593" y="180"/>
                          <a:pt x="547" y="118"/>
                        </a:cubicBezTo>
                        <a:cubicBezTo>
                          <a:pt x="542" y="102"/>
                          <a:pt x="512" y="74"/>
                          <a:pt x="497" y="66"/>
                        </a:cubicBezTo>
                        <a:cubicBezTo>
                          <a:pt x="485" y="50"/>
                          <a:pt x="466" y="29"/>
                          <a:pt x="449" y="18"/>
                        </a:cubicBezTo>
                        <a:cubicBezTo>
                          <a:pt x="442" y="8"/>
                          <a:pt x="434" y="4"/>
                          <a:pt x="42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4" name="Freeform 69"/>
                  <p:cNvSpPr>
                    <a:spLocks/>
                  </p:cNvSpPr>
                  <p:nvPr/>
                </p:nvSpPr>
                <p:spPr bwMode="auto">
                  <a:xfrm>
                    <a:off x="3158" y="2338"/>
                    <a:ext cx="318" cy="814"/>
                  </a:xfrm>
                  <a:custGeom>
                    <a:avLst/>
                    <a:gdLst>
                      <a:gd name="T0" fmla="*/ 50 w 318"/>
                      <a:gd name="T1" fmla="*/ 0 h 814"/>
                      <a:gd name="T2" fmla="*/ 68 w 318"/>
                      <a:gd name="T3" fmla="*/ 10 h 814"/>
                      <a:gd name="T4" fmla="*/ 130 w 318"/>
                      <a:gd name="T5" fmla="*/ 34 h 814"/>
                      <a:gd name="T6" fmla="*/ 150 w 318"/>
                      <a:gd name="T7" fmla="*/ 116 h 814"/>
                      <a:gd name="T8" fmla="*/ 198 w 318"/>
                      <a:gd name="T9" fmla="*/ 514 h 814"/>
                      <a:gd name="T10" fmla="*/ 234 w 318"/>
                      <a:gd name="T11" fmla="*/ 584 h 814"/>
                      <a:gd name="T12" fmla="*/ 248 w 318"/>
                      <a:gd name="T13" fmla="*/ 606 h 814"/>
                      <a:gd name="T14" fmla="*/ 282 w 318"/>
                      <a:gd name="T15" fmla="*/ 656 h 814"/>
                      <a:gd name="T16" fmla="*/ 300 w 318"/>
                      <a:gd name="T17" fmla="*/ 732 h 814"/>
                      <a:gd name="T18" fmla="*/ 316 w 318"/>
                      <a:gd name="T19" fmla="*/ 760 h 814"/>
                      <a:gd name="T20" fmla="*/ 318 w 318"/>
                      <a:gd name="T21" fmla="*/ 778 h 814"/>
                      <a:gd name="T22" fmla="*/ 294 w 318"/>
                      <a:gd name="T23" fmla="*/ 814 h 814"/>
                      <a:gd name="T24" fmla="*/ 254 w 318"/>
                      <a:gd name="T25" fmla="*/ 812 h 814"/>
                      <a:gd name="T26" fmla="*/ 150 w 318"/>
                      <a:gd name="T27" fmla="*/ 754 h 814"/>
                      <a:gd name="T28" fmla="*/ 86 w 318"/>
                      <a:gd name="T29" fmla="*/ 640 h 814"/>
                      <a:gd name="T30" fmla="*/ 56 w 318"/>
                      <a:gd name="T31" fmla="*/ 544 h 814"/>
                      <a:gd name="T32" fmla="*/ 20 w 318"/>
                      <a:gd name="T33" fmla="*/ 514 h 814"/>
                      <a:gd name="T34" fmla="*/ 8 w 318"/>
                      <a:gd name="T35" fmla="*/ 502 h 814"/>
                      <a:gd name="T36" fmla="*/ 2 w 318"/>
                      <a:gd name="T37" fmla="*/ 496 h 814"/>
                      <a:gd name="T38" fmla="*/ 0 w 318"/>
                      <a:gd name="T39" fmla="*/ 488 h 8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18" h="814">
                        <a:moveTo>
                          <a:pt x="50" y="0"/>
                        </a:moveTo>
                        <a:cubicBezTo>
                          <a:pt x="64" y="9"/>
                          <a:pt x="57" y="6"/>
                          <a:pt x="68" y="10"/>
                        </a:cubicBezTo>
                        <a:cubicBezTo>
                          <a:pt x="79" y="27"/>
                          <a:pt x="112" y="32"/>
                          <a:pt x="130" y="34"/>
                        </a:cubicBezTo>
                        <a:cubicBezTo>
                          <a:pt x="132" y="65"/>
                          <a:pt x="133" y="90"/>
                          <a:pt x="150" y="116"/>
                        </a:cubicBezTo>
                        <a:cubicBezTo>
                          <a:pt x="162" y="211"/>
                          <a:pt x="127" y="420"/>
                          <a:pt x="198" y="514"/>
                        </a:cubicBezTo>
                        <a:cubicBezTo>
                          <a:pt x="206" y="537"/>
                          <a:pt x="217" y="567"/>
                          <a:pt x="234" y="584"/>
                        </a:cubicBezTo>
                        <a:cubicBezTo>
                          <a:pt x="238" y="594"/>
                          <a:pt x="239" y="600"/>
                          <a:pt x="248" y="606"/>
                        </a:cubicBezTo>
                        <a:cubicBezTo>
                          <a:pt x="258" y="626"/>
                          <a:pt x="276" y="633"/>
                          <a:pt x="282" y="656"/>
                        </a:cubicBezTo>
                        <a:cubicBezTo>
                          <a:pt x="283" y="673"/>
                          <a:pt x="276" y="724"/>
                          <a:pt x="300" y="732"/>
                        </a:cubicBezTo>
                        <a:cubicBezTo>
                          <a:pt x="309" y="741"/>
                          <a:pt x="305" y="756"/>
                          <a:pt x="316" y="760"/>
                        </a:cubicBezTo>
                        <a:cubicBezTo>
                          <a:pt x="314" y="766"/>
                          <a:pt x="318" y="778"/>
                          <a:pt x="318" y="778"/>
                        </a:cubicBezTo>
                        <a:cubicBezTo>
                          <a:pt x="315" y="793"/>
                          <a:pt x="309" y="809"/>
                          <a:pt x="294" y="814"/>
                        </a:cubicBezTo>
                        <a:cubicBezTo>
                          <a:pt x="281" y="813"/>
                          <a:pt x="267" y="814"/>
                          <a:pt x="254" y="812"/>
                        </a:cubicBezTo>
                        <a:cubicBezTo>
                          <a:pt x="220" y="807"/>
                          <a:pt x="184" y="765"/>
                          <a:pt x="150" y="754"/>
                        </a:cubicBezTo>
                        <a:cubicBezTo>
                          <a:pt x="124" y="720"/>
                          <a:pt x="105" y="679"/>
                          <a:pt x="86" y="640"/>
                        </a:cubicBezTo>
                        <a:cubicBezTo>
                          <a:pt x="71" y="610"/>
                          <a:pt x="75" y="573"/>
                          <a:pt x="56" y="544"/>
                        </a:cubicBezTo>
                        <a:cubicBezTo>
                          <a:pt x="51" y="526"/>
                          <a:pt x="37" y="517"/>
                          <a:pt x="20" y="514"/>
                        </a:cubicBezTo>
                        <a:cubicBezTo>
                          <a:pt x="16" y="510"/>
                          <a:pt x="12" y="506"/>
                          <a:pt x="8" y="502"/>
                        </a:cubicBezTo>
                        <a:cubicBezTo>
                          <a:pt x="6" y="500"/>
                          <a:pt x="2" y="496"/>
                          <a:pt x="2" y="496"/>
                        </a:cubicBezTo>
                        <a:cubicBezTo>
                          <a:pt x="0" y="489"/>
                          <a:pt x="0" y="492"/>
                          <a:pt x="0" y="488"/>
                        </a:cubicBezTo>
                      </a:path>
                    </a:pathLst>
                  </a:cu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gradFill rotWithShape="1">
                          <a:gsLst>
                            <a:gs pos="0">
                              <a:srgbClr val="00FF00">
                                <a:gamma/>
                                <a:tint val="28627"/>
                                <a:invGamma/>
                              </a:srgbClr>
                            </a:gs>
                            <a:gs pos="50000">
                              <a:srgbClr val="00FF00">
                                <a:alpha val="87000"/>
                              </a:srgbClr>
                            </a:gs>
                            <a:gs pos="100000">
                              <a:srgbClr val="00FF00">
                                <a:gamma/>
                                <a:tint val="28627"/>
                                <a:invGamma/>
                              </a:srgbClr>
                            </a:gs>
                          </a:gsLst>
                          <a:lin ang="5400000" scaled="1"/>
                        </a:gradFill>
                      </a14:hiddenFill>
                    </a:ex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GB"/>
                  </a:p>
                </p:txBody>
              </p:sp>
              <p:sp>
                <p:nvSpPr>
                  <p:cNvPr id="65" name="Freeform 70"/>
                  <p:cNvSpPr>
                    <a:spLocks/>
                  </p:cNvSpPr>
                  <p:nvPr/>
                </p:nvSpPr>
                <p:spPr bwMode="auto">
                  <a:xfrm>
                    <a:off x="3100" y="2372"/>
                    <a:ext cx="386" cy="763"/>
                  </a:xfrm>
                  <a:custGeom>
                    <a:avLst/>
                    <a:gdLst>
                      <a:gd name="T0" fmla="*/ 161 w 386"/>
                      <a:gd name="T1" fmla="*/ 13 h 763"/>
                      <a:gd name="T2" fmla="*/ 172 w 386"/>
                      <a:gd name="T3" fmla="*/ 6 h 763"/>
                      <a:gd name="T4" fmla="*/ 193 w 386"/>
                      <a:gd name="T5" fmla="*/ 7 h 763"/>
                      <a:gd name="T6" fmla="*/ 205 w 386"/>
                      <a:gd name="T7" fmla="*/ 16 h 763"/>
                      <a:gd name="T8" fmla="*/ 230 w 386"/>
                      <a:gd name="T9" fmla="*/ 142 h 763"/>
                      <a:gd name="T10" fmla="*/ 244 w 386"/>
                      <a:gd name="T11" fmla="*/ 183 h 763"/>
                      <a:gd name="T12" fmla="*/ 253 w 386"/>
                      <a:gd name="T13" fmla="*/ 382 h 763"/>
                      <a:gd name="T14" fmla="*/ 260 w 386"/>
                      <a:gd name="T15" fmla="*/ 412 h 763"/>
                      <a:gd name="T16" fmla="*/ 265 w 386"/>
                      <a:gd name="T17" fmla="*/ 430 h 763"/>
                      <a:gd name="T18" fmla="*/ 272 w 386"/>
                      <a:gd name="T19" fmla="*/ 445 h 763"/>
                      <a:gd name="T20" fmla="*/ 277 w 386"/>
                      <a:gd name="T21" fmla="*/ 457 h 763"/>
                      <a:gd name="T22" fmla="*/ 299 w 386"/>
                      <a:gd name="T23" fmla="*/ 495 h 763"/>
                      <a:gd name="T24" fmla="*/ 301 w 386"/>
                      <a:gd name="T25" fmla="*/ 535 h 763"/>
                      <a:gd name="T26" fmla="*/ 307 w 386"/>
                      <a:gd name="T27" fmla="*/ 553 h 763"/>
                      <a:gd name="T28" fmla="*/ 325 w 386"/>
                      <a:gd name="T29" fmla="*/ 594 h 763"/>
                      <a:gd name="T30" fmla="*/ 335 w 386"/>
                      <a:gd name="T31" fmla="*/ 613 h 763"/>
                      <a:gd name="T32" fmla="*/ 340 w 386"/>
                      <a:gd name="T33" fmla="*/ 640 h 763"/>
                      <a:gd name="T34" fmla="*/ 349 w 386"/>
                      <a:gd name="T35" fmla="*/ 679 h 763"/>
                      <a:gd name="T36" fmla="*/ 364 w 386"/>
                      <a:gd name="T37" fmla="*/ 693 h 763"/>
                      <a:gd name="T38" fmla="*/ 379 w 386"/>
                      <a:gd name="T39" fmla="*/ 718 h 763"/>
                      <a:gd name="T40" fmla="*/ 346 w 386"/>
                      <a:gd name="T41" fmla="*/ 757 h 763"/>
                      <a:gd name="T42" fmla="*/ 277 w 386"/>
                      <a:gd name="T43" fmla="*/ 753 h 763"/>
                      <a:gd name="T44" fmla="*/ 248 w 386"/>
                      <a:gd name="T45" fmla="*/ 744 h 763"/>
                      <a:gd name="T46" fmla="*/ 227 w 386"/>
                      <a:gd name="T47" fmla="*/ 738 h 763"/>
                      <a:gd name="T48" fmla="*/ 167 w 386"/>
                      <a:gd name="T49" fmla="*/ 703 h 763"/>
                      <a:gd name="T50" fmla="*/ 118 w 386"/>
                      <a:gd name="T51" fmla="*/ 676 h 763"/>
                      <a:gd name="T52" fmla="*/ 98 w 386"/>
                      <a:gd name="T53" fmla="*/ 664 h 763"/>
                      <a:gd name="T54" fmla="*/ 68 w 386"/>
                      <a:gd name="T55" fmla="*/ 630 h 763"/>
                      <a:gd name="T56" fmla="*/ 59 w 386"/>
                      <a:gd name="T57" fmla="*/ 613 h 763"/>
                      <a:gd name="T58" fmla="*/ 44 w 386"/>
                      <a:gd name="T59" fmla="*/ 573 h 763"/>
                      <a:gd name="T60" fmla="*/ 38 w 386"/>
                      <a:gd name="T61" fmla="*/ 543 h 763"/>
                      <a:gd name="T62" fmla="*/ 32 w 386"/>
                      <a:gd name="T63" fmla="*/ 493 h 763"/>
                      <a:gd name="T64" fmla="*/ 38 w 386"/>
                      <a:gd name="T65" fmla="*/ 210 h 763"/>
                      <a:gd name="T66" fmla="*/ 47 w 386"/>
                      <a:gd name="T67" fmla="*/ 172 h 763"/>
                      <a:gd name="T68" fmla="*/ 64 w 386"/>
                      <a:gd name="T69" fmla="*/ 129 h 763"/>
                      <a:gd name="T70" fmla="*/ 83 w 386"/>
                      <a:gd name="T71" fmla="*/ 88 h 763"/>
                      <a:gd name="T72" fmla="*/ 98 w 386"/>
                      <a:gd name="T73" fmla="*/ 63 h 763"/>
                      <a:gd name="T74" fmla="*/ 113 w 386"/>
                      <a:gd name="T75" fmla="*/ 42 h 763"/>
                      <a:gd name="T76" fmla="*/ 133 w 386"/>
                      <a:gd name="T77" fmla="*/ 31 h 763"/>
                      <a:gd name="T78" fmla="*/ 161 w 386"/>
                      <a:gd name="T79" fmla="*/ 13 h 763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</a:gdLst>
                    <a:ahLst/>
                    <a:cxnLst>
                      <a:cxn ang="T80">
                        <a:pos x="T0" y="T1"/>
                      </a:cxn>
                      <a:cxn ang="T81">
                        <a:pos x="T2" y="T3"/>
                      </a:cxn>
                      <a:cxn ang="T82">
                        <a:pos x="T4" y="T5"/>
                      </a:cxn>
                      <a:cxn ang="T83">
                        <a:pos x="T6" y="T7"/>
                      </a:cxn>
                      <a:cxn ang="T84">
                        <a:pos x="T8" y="T9"/>
                      </a:cxn>
                      <a:cxn ang="T85">
                        <a:pos x="T10" y="T11"/>
                      </a:cxn>
                      <a:cxn ang="T86">
                        <a:pos x="T12" y="T13"/>
                      </a:cxn>
                      <a:cxn ang="T87">
                        <a:pos x="T14" y="T15"/>
                      </a:cxn>
                      <a:cxn ang="T88">
                        <a:pos x="T16" y="T17"/>
                      </a:cxn>
                      <a:cxn ang="T89">
                        <a:pos x="T18" y="T19"/>
                      </a:cxn>
                      <a:cxn ang="T90">
                        <a:pos x="T20" y="T21"/>
                      </a:cxn>
                      <a:cxn ang="T91">
                        <a:pos x="T22" y="T23"/>
                      </a:cxn>
                      <a:cxn ang="T92">
                        <a:pos x="T24" y="T25"/>
                      </a:cxn>
                      <a:cxn ang="T93">
                        <a:pos x="T26" y="T27"/>
                      </a:cxn>
                      <a:cxn ang="T94">
                        <a:pos x="T28" y="T29"/>
                      </a:cxn>
                      <a:cxn ang="T95">
                        <a:pos x="T30" y="T31"/>
                      </a:cxn>
                      <a:cxn ang="T96">
                        <a:pos x="T32" y="T33"/>
                      </a:cxn>
                      <a:cxn ang="T97">
                        <a:pos x="T34" y="T35"/>
                      </a:cxn>
                      <a:cxn ang="T98">
                        <a:pos x="T36" y="T37"/>
                      </a:cxn>
                      <a:cxn ang="T99">
                        <a:pos x="T38" y="T39"/>
                      </a:cxn>
                      <a:cxn ang="T100">
                        <a:pos x="T40" y="T41"/>
                      </a:cxn>
                      <a:cxn ang="T101">
                        <a:pos x="T42" y="T43"/>
                      </a:cxn>
                      <a:cxn ang="T102">
                        <a:pos x="T44" y="T45"/>
                      </a:cxn>
                      <a:cxn ang="T103">
                        <a:pos x="T46" y="T47"/>
                      </a:cxn>
                      <a:cxn ang="T104">
                        <a:pos x="T48" y="T49"/>
                      </a:cxn>
                      <a:cxn ang="T105">
                        <a:pos x="T50" y="T51"/>
                      </a:cxn>
                      <a:cxn ang="T106">
                        <a:pos x="T52" y="T53"/>
                      </a:cxn>
                      <a:cxn ang="T107">
                        <a:pos x="T54" y="T55"/>
                      </a:cxn>
                      <a:cxn ang="T108">
                        <a:pos x="T56" y="T57"/>
                      </a:cxn>
                      <a:cxn ang="T109">
                        <a:pos x="T58" y="T59"/>
                      </a:cxn>
                      <a:cxn ang="T110">
                        <a:pos x="T60" y="T61"/>
                      </a:cxn>
                      <a:cxn ang="T111">
                        <a:pos x="T62" y="T63"/>
                      </a:cxn>
                      <a:cxn ang="T112">
                        <a:pos x="T64" y="T65"/>
                      </a:cxn>
                      <a:cxn ang="T113">
                        <a:pos x="T66" y="T67"/>
                      </a:cxn>
                      <a:cxn ang="T114">
                        <a:pos x="T68" y="T69"/>
                      </a:cxn>
                      <a:cxn ang="T115">
                        <a:pos x="T70" y="T71"/>
                      </a:cxn>
                      <a:cxn ang="T116">
                        <a:pos x="T72" y="T73"/>
                      </a:cxn>
                      <a:cxn ang="T117">
                        <a:pos x="T74" y="T75"/>
                      </a:cxn>
                      <a:cxn ang="T118">
                        <a:pos x="T76" y="T77"/>
                      </a:cxn>
                      <a:cxn ang="T119">
                        <a:pos x="T78" y="T79"/>
                      </a:cxn>
                    </a:cxnLst>
                    <a:rect l="0" t="0" r="r" b="b"/>
                    <a:pathLst>
                      <a:path w="386" h="763">
                        <a:moveTo>
                          <a:pt x="161" y="13"/>
                        </a:moveTo>
                        <a:cubicBezTo>
                          <a:pt x="164" y="7"/>
                          <a:pt x="166" y="7"/>
                          <a:pt x="172" y="6"/>
                        </a:cubicBezTo>
                        <a:cubicBezTo>
                          <a:pt x="179" y="0"/>
                          <a:pt x="185" y="5"/>
                          <a:pt x="193" y="7"/>
                        </a:cubicBezTo>
                        <a:cubicBezTo>
                          <a:pt x="198" y="10"/>
                          <a:pt x="201" y="11"/>
                          <a:pt x="205" y="16"/>
                        </a:cubicBezTo>
                        <a:cubicBezTo>
                          <a:pt x="206" y="82"/>
                          <a:pt x="199" y="95"/>
                          <a:pt x="230" y="142"/>
                        </a:cubicBezTo>
                        <a:cubicBezTo>
                          <a:pt x="233" y="156"/>
                          <a:pt x="239" y="170"/>
                          <a:pt x="244" y="183"/>
                        </a:cubicBezTo>
                        <a:cubicBezTo>
                          <a:pt x="244" y="263"/>
                          <a:pt x="236" y="315"/>
                          <a:pt x="253" y="382"/>
                        </a:cubicBezTo>
                        <a:cubicBezTo>
                          <a:pt x="254" y="392"/>
                          <a:pt x="254" y="404"/>
                          <a:pt x="260" y="412"/>
                        </a:cubicBezTo>
                        <a:cubicBezTo>
                          <a:pt x="262" y="418"/>
                          <a:pt x="262" y="424"/>
                          <a:pt x="265" y="430"/>
                        </a:cubicBezTo>
                        <a:cubicBezTo>
                          <a:pt x="266" y="436"/>
                          <a:pt x="269" y="440"/>
                          <a:pt x="272" y="445"/>
                        </a:cubicBezTo>
                        <a:cubicBezTo>
                          <a:pt x="274" y="449"/>
                          <a:pt x="277" y="457"/>
                          <a:pt x="277" y="457"/>
                        </a:cubicBezTo>
                        <a:cubicBezTo>
                          <a:pt x="279" y="470"/>
                          <a:pt x="291" y="485"/>
                          <a:pt x="299" y="495"/>
                        </a:cubicBezTo>
                        <a:cubicBezTo>
                          <a:pt x="300" y="508"/>
                          <a:pt x="300" y="522"/>
                          <a:pt x="301" y="535"/>
                        </a:cubicBezTo>
                        <a:cubicBezTo>
                          <a:pt x="301" y="541"/>
                          <a:pt x="307" y="553"/>
                          <a:pt x="307" y="553"/>
                        </a:cubicBezTo>
                        <a:cubicBezTo>
                          <a:pt x="310" y="568"/>
                          <a:pt x="314" y="583"/>
                          <a:pt x="325" y="594"/>
                        </a:cubicBezTo>
                        <a:cubicBezTo>
                          <a:pt x="326" y="602"/>
                          <a:pt x="330" y="607"/>
                          <a:pt x="335" y="613"/>
                        </a:cubicBezTo>
                        <a:cubicBezTo>
                          <a:pt x="336" y="622"/>
                          <a:pt x="336" y="632"/>
                          <a:pt x="340" y="640"/>
                        </a:cubicBezTo>
                        <a:cubicBezTo>
                          <a:pt x="341" y="651"/>
                          <a:pt x="343" y="671"/>
                          <a:pt x="349" y="679"/>
                        </a:cubicBezTo>
                        <a:cubicBezTo>
                          <a:pt x="351" y="690"/>
                          <a:pt x="354" y="690"/>
                          <a:pt x="364" y="693"/>
                        </a:cubicBezTo>
                        <a:cubicBezTo>
                          <a:pt x="372" y="699"/>
                          <a:pt x="373" y="710"/>
                          <a:pt x="379" y="718"/>
                        </a:cubicBezTo>
                        <a:cubicBezTo>
                          <a:pt x="377" y="763"/>
                          <a:pt x="386" y="756"/>
                          <a:pt x="346" y="757"/>
                        </a:cubicBezTo>
                        <a:cubicBezTo>
                          <a:pt x="323" y="756"/>
                          <a:pt x="300" y="757"/>
                          <a:pt x="277" y="753"/>
                        </a:cubicBezTo>
                        <a:cubicBezTo>
                          <a:pt x="268" y="749"/>
                          <a:pt x="258" y="745"/>
                          <a:pt x="248" y="744"/>
                        </a:cubicBezTo>
                        <a:cubicBezTo>
                          <a:pt x="241" y="741"/>
                          <a:pt x="227" y="738"/>
                          <a:pt x="227" y="738"/>
                        </a:cubicBezTo>
                        <a:cubicBezTo>
                          <a:pt x="209" y="723"/>
                          <a:pt x="187" y="715"/>
                          <a:pt x="167" y="703"/>
                        </a:cubicBezTo>
                        <a:cubicBezTo>
                          <a:pt x="152" y="694"/>
                          <a:pt x="135" y="682"/>
                          <a:pt x="118" y="676"/>
                        </a:cubicBezTo>
                        <a:cubicBezTo>
                          <a:pt x="112" y="671"/>
                          <a:pt x="105" y="668"/>
                          <a:pt x="98" y="664"/>
                        </a:cubicBezTo>
                        <a:cubicBezTo>
                          <a:pt x="90" y="652"/>
                          <a:pt x="77" y="642"/>
                          <a:pt x="68" y="630"/>
                        </a:cubicBezTo>
                        <a:cubicBezTo>
                          <a:pt x="67" y="623"/>
                          <a:pt x="62" y="619"/>
                          <a:pt x="59" y="613"/>
                        </a:cubicBezTo>
                        <a:cubicBezTo>
                          <a:pt x="57" y="599"/>
                          <a:pt x="47" y="588"/>
                          <a:pt x="44" y="573"/>
                        </a:cubicBezTo>
                        <a:cubicBezTo>
                          <a:pt x="42" y="563"/>
                          <a:pt x="41" y="553"/>
                          <a:pt x="38" y="543"/>
                        </a:cubicBezTo>
                        <a:cubicBezTo>
                          <a:pt x="36" y="526"/>
                          <a:pt x="35" y="510"/>
                          <a:pt x="32" y="493"/>
                        </a:cubicBezTo>
                        <a:cubicBezTo>
                          <a:pt x="29" y="407"/>
                          <a:pt x="0" y="286"/>
                          <a:pt x="38" y="210"/>
                        </a:cubicBezTo>
                        <a:cubicBezTo>
                          <a:pt x="39" y="198"/>
                          <a:pt x="40" y="183"/>
                          <a:pt x="47" y="172"/>
                        </a:cubicBezTo>
                        <a:cubicBezTo>
                          <a:pt x="50" y="158"/>
                          <a:pt x="55" y="141"/>
                          <a:pt x="64" y="129"/>
                        </a:cubicBezTo>
                        <a:cubicBezTo>
                          <a:pt x="66" y="115"/>
                          <a:pt x="74" y="99"/>
                          <a:pt x="83" y="88"/>
                        </a:cubicBezTo>
                        <a:cubicBezTo>
                          <a:pt x="86" y="79"/>
                          <a:pt x="91" y="70"/>
                          <a:pt x="98" y="63"/>
                        </a:cubicBezTo>
                        <a:cubicBezTo>
                          <a:pt x="101" y="55"/>
                          <a:pt x="106" y="47"/>
                          <a:pt x="113" y="42"/>
                        </a:cubicBezTo>
                        <a:cubicBezTo>
                          <a:pt x="117" y="35"/>
                          <a:pt x="125" y="34"/>
                          <a:pt x="133" y="31"/>
                        </a:cubicBezTo>
                        <a:cubicBezTo>
                          <a:pt x="138" y="28"/>
                          <a:pt x="158" y="5"/>
                          <a:pt x="161" y="1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pic>
                <p:nvPicPr>
                  <p:cNvPr id="66" name="Picture 71"/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44" y="2439"/>
                    <a:ext cx="573" cy="52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gradFill rotWithShape="1">
                          <a:gsLst>
                            <a:gs pos="0">
                              <a:srgbClr val="00FF00">
                                <a:gamma/>
                                <a:tint val="28627"/>
                                <a:invGamma/>
                              </a:srgbClr>
                            </a:gs>
                            <a:gs pos="50000">
                              <a:srgbClr val="00FF00">
                                <a:alpha val="87000"/>
                              </a:srgbClr>
                            </a:gs>
                            <a:gs pos="100000">
                              <a:srgbClr val="00FF00">
                                <a:gamma/>
                                <a:tint val="28627"/>
                                <a:invGamma/>
                              </a:srgbClr>
                            </a:gs>
                          </a:gsLst>
                          <a:lin ang="5400000" scaled="1"/>
                        </a:gradFill>
                      </a14:hiddenFill>
                    </a:ext>
                    <a:ext uri="{91240B29-F687-4F45-9708-019B960494DF}">
                      <a14:hiddenLine xmlns:a14="http://schemas.microsoft.com/office/drawing/2010/main" w="9525" algn="ctr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sp>
                <p:nvSpPr>
                  <p:cNvPr id="67" name="Line 72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786" y="2125"/>
                    <a:ext cx="302" cy="359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8" name="Line 73"/>
                  <p:cNvSpPr>
                    <a:spLocks noChangeShapeType="1"/>
                  </p:cNvSpPr>
                  <p:nvPr/>
                </p:nvSpPr>
                <p:spPr bwMode="auto">
                  <a:xfrm>
                    <a:off x="3109" y="2118"/>
                    <a:ext cx="289" cy="386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69" name="Freeform 74"/>
                  <p:cNvSpPr>
                    <a:spLocks/>
                  </p:cNvSpPr>
                  <p:nvPr/>
                </p:nvSpPr>
                <p:spPr bwMode="auto">
                  <a:xfrm>
                    <a:off x="3873" y="2357"/>
                    <a:ext cx="110" cy="358"/>
                  </a:xfrm>
                  <a:custGeom>
                    <a:avLst/>
                    <a:gdLst>
                      <a:gd name="T0" fmla="*/ 60 w 110"/>
                      <a:gd name="T1" fmla="*/ 7 h 358"/>
                      <a:gd name="T2" fmla="*/ 33 w 110"/>
                      <a:gd name="T3" fmla="*/ 10 h 358"/>
                      <a:gd name="T4" fmla="*/ 15 w 110"/>
                      <a:gd name="T5" fmla="*/ 16 h 358"/>
                      <a:gd name="T6" fmla="*/ 0 w 110"/>
                      <a:gd name="T7" fmla="*/ 49 h 358"/>
                      <a:gd name="T8" fmla="*/ 12 w 110"/>
                      <a:gd name="T9" fmla="*/ 178 h 358"/>
                      <a:gd name="T10" fmla="*/ 21 w 110"/>
                      <a:gd name="T11" fmla="*/ 292 h 358"/>
                      <a:gd name="T12" fmla="*/ 33 w 110"/>
                      <a:gd name="T13" fmla="*/ 328 h 358"/>
                      <a:gd name="T14" fmla="*/ 39 w 110"/>
                      <a:gd name="T15" fmla="*/ 352 h 358"/>
                      <a:gd name="T16" fmla="*/ 57 w 110"/>
                      <a:gd name="T17" fmla="*/ 358 h 358"/>
                      <a:gd name="T18" fmla="*/ 108 w 110"/>
                      <a:gd name="T19" fmla="*/ 283 h 358"/>
                      <a:gd name="T20" fmla="*/ 96 w 110"/>
                      <a:gd name="T21" fmla="*/ 115 h 358"/>
                      <a:gd name="T22" fmla="*/ 78 w 110"/>
                      <a:gd name="T23" fmla="*/ 58 h 358"/>
                      <a:gd name="T24" fmla="*/ 75 w 110"/>
                      <a:gd name="T25" fmla="*/ 22 h 358"/>
                      <a:gd name="T26" fmla="*/ 60 w 110"/>
                      <a:gd name="T27" fmla="*/ 7 h 358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110" h="358">
                        <a:moveTo>
                          <a:pt x="60" y="7"/>
                        </a:moveTo>
                        <a:cubicBezTo>
                          <a:pt x="51" y="8"/>
                          <a:pt x="42" y="8"/>
                          <a:pt x="33" y="10"/>
                        </a:cubicBezTo>
                        <a:cubicBezTo>
                          <a:pt x="27" y="11"/>
                          <a:pt x="15" y="16"/>
                          <a:pt x="15" y="16"/>
                        </a:cubicBezTo>
                        <a:cubicBezTo>
                          <a:pt x="13" y="28"/>
                          <a:pt x="0" y="49"/>
                          <a:pt x="0" y="49"/>
                        </a:cubicBezTo>
                        <a:cubicBezTo>
                          <a:pt x="4" y="92"/>
                          <a:pt x="5" y="136"/>
                          <a:pt x="12" y="178"/>
                        </a:cubicBezTo>
                        <a:cubicBezTo>
                          <a:pt x="13" y="192"/>
                          <a:pt x="9" y="268"/>
                          <a:pt x="21" y="292"/>
                        </a:cubicBezTo>
                        <a:cubicBezTo>
                          <a:pt x="28" y="306"/>
                          <a:pt x="29" y="311"/>
                          <a:pt x="33" y="328"/>
                        </a:cubicBezTo>
                        <a:cubicBezTo>
                          <a:pt x="35" y="336"/>
                          <a:pt x="31" y="349"/>
                          <a:pt x="39" y="352"/>
                        </a:cubicBezTo>
                        <a:cubicBezTo>
                          <a:pt x="45" y="354"/>
                          <a:pt x="57" y="358"/>
                          <a:pt x="57" y="358"/>
                        </a:cubicBezTo>
                        <a:cubicBezTo>
                          <a:pt x="86" y="351"/>
                          <a:pt x="96" y="307"/>
                          <a:pt x="108" y="283"/>
                        </a:cubicBezTo>
                        <a:cubicBezTo>
                          <a:pt x="107" y="223"/>
                          <a:pt x="110" y="171"/>
                          <a:pt x="96" y="115"/>
                        </a:cubicBezTo>
                        <a:cubicBezTo>
                          <a:pt x="93" y="89"/>
                          <a:pt x="85" y="80"/>
                          <a:pt x="78" y="58"/>
                        </a:cubicBezTo>
                        <a:cubicBezTo>
                          <a:pt x="77" y="46"/>
                          <a:pt x="80" y="33"/>
                          <a:pt x="75" y="22"/>
                        </a:cubicBezTo>
                        <a:cubicBezTo>
                          <a:pt x="65" y="0"/>
                          <a:pt x="50" y="17"/>
                          <a:pt x="60" y="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70" name="Freeform 75"/>
                  <p:cNvSpPr>
                    <a:spLocks/>
                  </p:cNvSpPr>
                  <p:nvPr/>
                </p:nvSpPr>
                <p:spPr bwMode="auto">
                  <a:xfrm>
                    <a:off x="3301" y="2930"/>
                    <a:ext cx="389" cy="470"/>
                  </a:xfrm>
                  <a:custGeom>
                    <a:avLst/>
                    <a:gdLst>
                      <a:gd name="T0" fmla="*/ 27359 w 112"/>
                      <a:gd name="T1" fmla="*/ 3307 h 137"/>
                      <a:gd name="T2" fmla="*/ 11062 w 112"/>
                      <a:gd name="T3" fmla="*/ 2343 h 137"/>
                      <a:gd name="T4" fmla="*/ 0 w 112"/>
                      <a:gd name="T5" fmla="*/ 9002 h 137"/>
                      <a:gd name="T6" fmla="*/ 16178 w 112"/>
                      <a:gd name="T7" fmla="*/ 27130 h 137"/>
                      <a:gd name="T8" fmla="*/ 15126 w 112"/>
                      <a:gd name="T9" fmla="*/ 36578 h 137"/>
                      <a:gd name="T10" fmla="*/ 11062 w 112"/>
                      <a:gd name="T11" fmla="*/ 42228 h 137"/>
                      <a:gd name="T12" fmla="*/ 12062 w 112"/>
                      <a:gd name="T13" fmla="*/ 51810 h 137"/>
                      <a:gd name="T14" fmla="*/ 18179 w 112"/>
                      <a:gd name="T15" fmla="*/ 58472 h 137"/>
                      <a:gd name="T16" fmla="*/ 25309 w 112"/>
                      <a:gd name="T17" fmla="*/ 65086 h 137"/>
                      <a:gd name="T18" fmla="*/ 32304 w 112"/>
                      <a:gd name="T19" fmla="*/ 58472 h 137"/>
                      <a:gd name="T20" fmla="*/ 52536 w 112"/>
                      <a:gd name="T21" fmla="*/ 41264 h 137"/>
                      <a:gd name="T22" fmla="*/ 49483 w 112"/>
                      <a:gd name="T23" fmla="*/ 24220 h 137"/>
                      <a:gd name="T24" fmla="*/ 50483 w 112"/>
                      <a:gd name="T25" fmla="*/ 17606 h 137"/>
                      <a:gd name="T26" fmla="*/ 56600 w 112"/>
                      <a:gd name="T27" fmla="*/ 16632 h 137"/>
                      <a:gd name="T28" fmla="*/ 54550 w 112"/>
                      <a:gd name="T29" fmla="*/ 9969 h 137"/>
                      <a:gd name="T30" fmla="*/ 38421 w 112"/>
                      <a:gd name="T31" fmla="*/ 1376 h 137"/>
                      <a:gd name="T32" fmla="*/ 27359 w 112"/>
                      <a:gd name="T33" fmla="*/ 3307 h 137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112" h="137">
                        <a:moveTo>
                          <a:pt x="54" y="7"/>
                        </a:moveTo>
                        <a:cubicBezTo>
                          <a:pt x="41" y="3"/>
                          <a:pt x="37" y="3"/>
                          <a:pt x="22" y="5"/>
                        </a:cubicBezTo>
                        <a:cubicBezTo>
                          <a:pt x="8" y="10"/>
                          <a:pt x="11" y="12"/>
                          <a:pt x="0" y="19"/>
                        </a:cubicBezTo>
                        <a:cubicBezTo>
                          <a:pt x="6" y="42"/>
                          <a:pt x="9" y="49"/>
                          <a:pt x="32" y="57"/>
                        </a:cubicBezTo>
                        <a:cubicBezTo>
                          <a:pt x="31" y="64"/>
                          <a:pt x="32" y="71"/>
                          <a:pt x="30" y="77"/>
                        </a:cubicBezTo>
                        <a:cubicBezTo>
                          <a:pt x="29" y="82"/>
                          <a:pt x="22" y="89"/>
                          <a:pt x="22" y="89"/>
                        </a:cubicBezTo>
                        <a:cubicBezTo>
                          <a:pt x="25" y="97"/>
                          <a:pt x="27" y="101"/>
                          <a:pt x="24" y="109"/>
                        </a:cubicBezTo>
                        <a:cubicBezTo>
                          <a:pt x="29" y="116"/>
                          <a:pt x="28" y="120"/>
                          <a:pt x="36" y="123"/>
                        </a:cubicBezTo>
                        <a:cubicBezTo>
                          <a:pt x="38" y="129"/>
                          <a:pt x="50" y="137"/>
                          <a:pt x="50" y="137"/>
                        </a:cubicBezTo>
                        <a:cubicBezTo>
                          <a:pt x="56" y="135"/>
                          <a:pt x="64" y="123"/>
                          <a:pt x="64" y="123"/>
                        </a:cubicBezTo>
                        <a:cubicBezTo>
                          <a:pt x="71" y="89"/>
                          <a:pt x="66" y="90"/>
                          <a:pt x="104" y="87"/>
                        </a:cubicBezTo>
                        <a:cubicBezTo>
                          <a:pt x="105" y="73"/>
                          <a:pt x="111" y="59"/>
                          <a:pt x="98" y="51"/>
                        </a:cubicBezTo>
                        <a:cubicBezTo>
                          <a:pt x="99" y="46"/>
                          <a:pt x="97" y="41"/>
                          <a:pt x="100" y="37"/>
                        </a:cubicBezTo>
                        <a:cubicBezTo>
                          <a:pt x="103" y="34"/>
                          <a:pt x="109" y="38"/>
                          <a:pt x="112" y="35"/>
                        </a:cubicBezTo>
                        <a:cubicBezTo>
                          <a:pt x="112" y="35"/>
                          <a:pt x="109" y="22"/>
                          <a:pt x="108" y="21"/>
                        </a:cubicBezTo>
                        <a:cubicBezTo>
                          <a:pt x="101" y="12"/>
                          <a:pt x="87" y="6"/>
                          <a:pt x="76" y="3"/>
                        </a:cubicBezTo>
                        <a:cubicBezTo>
                          <a:pt x="68" y="5"/>
                          <a:pt x="58" y="0"/>
                          <a:pt x="54" y="7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FF0000">
                          <a:alpha val="87999"/>
                        </a:srgbClr>
                      </a:gs>
                      <a:gs pos="100000">
                        <a:schemeClr val="bg1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GB"/>
                  </a:p>
                </p:txBody>
              </p:sp>
              <p:sp>
                <p:nvSpPr>
                  <p:cNvPr id="71" name="Line 76"/>
                  <p:cNvSpPr>
                    <a:spLocks noChangeShapeType="1"/>
                  </p:cNvSpPr>
                  <p:nvPr/>
                </p:nvSpPr>
                <p:spPr bwMode="auto">
                  <a:xfrm rot="-5400000">
                    <a:off x="3309" y="2671"/>
                    <a:ext cx="665" cy="288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72" name="Line 77"/>
                  <p:cNvSpPr>
                    <a:spLocks noChangeShapeType="1"/>
                  </p:cNvSpPr>
                  <p:nvPr/>
                </p:nvSpPr>
                <p:spPr bwMode="auto">
                  <a:xfrm>
                    <a:off x="3397" y="2504"/>
                    <a:ext cx="101" cy="641"/>
                  </a:xfrm>
                  <a:prstGeom prst="line">
                    <a:avLst/>
                  </a:pr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73" name="Freeform 78"/>
                  <p:cNvSpPr>
                    <a:spLocks/>
                  </p:cNvSpPr>
                  <p:nvPr/>
                </p:nvSpPr>
                <p:spPr bwMode="auto">
                  <a:xfrm>
                    <a:off x="3425" y="2938"/>
                    <a:ext cx="198" cy="88"/>
                  </a:xfrm>
                  <a:custGeom>
                    <a:avLst/>
                    <a:gdLst>
                      <a:gd name="T0" fmla="*/ 0 w 249"/>
                      <a:gd name="T1" fmla="*/ 84 h 68"/>
                      <a:gd name="T2" fmla="*/ 21 w 249"/>
                      <a:gd name="T3" fmla="*/ 8 h 68"/>
                      <a:gd name="T4" fmla="*/ 33 w 249"/>
                      <a:gd name="T5" fmla="*/ 135 h 68"/>
                      <a:gd name="T6" fmla="*/ 38 w 249"/>
                      <a:gd name="T7" fmla="*/ 193 h 68"/>
                      <a:gd name="T8" fmla="*/ 72 w 249"/>
                      <a:gd name="T9" fmla="*/ 171 h 68"/>
                      <a:gd name="T10" fmla="*/ 79 w 249"/>
                      <a:gd name="T11" fmla="*/ 248 h 6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49" h="68">
                        <a:moveTo>
                          <a:pt x="0" y="23"/>
                        </a:moveTo>
                        <a:cubicBezTo>
                          <a:pt x="25" y="11"/>
                          <a:pt x="50" y="0"/>
                          <a:pt x="67" y="2"/>
                        </a:cubicBezTo>
                        <a:cubicBezTo>
                          <a:pt x="84" y="4"/>
                          <a:pt x="91" y="28"/>
                          <a:pt x="100" y="37"/>
                        </a:cubicBezTo>
                        <a:cubicBezTo>
                          <a:pt x="109" y="46"/>
                          <a:pt x="99" y="51"/>
                          <a:pt x="120" y="53"/>
                        </a:cubicBezTo>
                        <a:cubicBezTo>
                          <a:pt x="141" y="55"/>
                          <a:pt x="207" y="44"/>
                          <a:pt x="228" y="47"/>
                        </a:cubicBezTo>
                        <a:cubicBezTo>
                          <a:pt x="249" y="50"/>
                          <a:pt x="217" y="38"/>
                          <a:pt x="249" y="68"/>
                        </a:cubicBezTo>
                      </a:path>
                    </a:pathLst>
                  </a:custGeom>
                  <a:noFill/>
                  <a:ln w="25400" cap="rnd" cmpd="sng">
                    <a:solidFill>
                      <a:schemeClr val="tx1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00FF00">
                            <a:alpha val="87057"/>
                          </a:srgbClr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42" name="Oval 79"/>
                <p:cNvSpPr>
                  <a:spLocks noChangeArrowheads="1"/>
                </p:cNvSpPr>
                <p:nvPr/>
              </p:nvSpPr>
              <p:spPr bwMode="auto">
                <a:xfrm>
                  <a:off x="4350" y="1928"/>
                  <a:ext cx="1356" cy="240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CCFFFF">
                        <a:alpha val="49001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" name="Line 80"/>
                <p:cNvSpPr>
                  <a:spLocks noChangeShapeType="1"/>
                </p:cNvSpPr>
                <p:nvPr/>
              </p:nvSpPr>
              <p:spPr bwMode="auto">
                <a:xfrm>
                  <a:off x="4518" y="1311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44" name="Line 81"/>
                <p:cNvSpPr>
                  <a:spLocks noChangeShapeType="1"/>
                </p:cNvSpPr>
                <p:nvPr/>
              </p:nvSpPr>
              <p:spPr bwMode="auto">
                <a:xfrm>
                  <a:off x="5499" y="1301"/>
                  <a:ext cx="0" cy="65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45" name="Oval 82"/>
                <p:cNvSpPr>
                  <a:spLocks noChangeArrowheads="1"/>
                </p:cNvSpPr>
                <p:nvPr/>
              </p:nvSpPr>
              <p:spPr bwMode="auto">
                <a:xfrm>
                  <a:off x="4567" y="2274"/>
                  <a:ext cx="845" cy="855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" name="Freeform 83"/>
                <p:cNvSpPr>
                  <a:spLocks/>
                </p:cNvSpPr>
                <p:nvPr/>
              </p:nvSpPr>
              <p:spPr bwMode="auto">
                <a:xfrm>
                  <a:off x="4914" y="2379"/>
                  <a:ext cx="593" cy="790"/>
                </a:xfrm>
                <a:custGeom>
                  <a:avLst/>
                  <a:gdLst>
                    <a:gd name="T0" fmla="*/ 423 w 593"/>
                    <a:gd name="T1" fmla="*/ 0 h 790"/>
                    <a:gd name="T2" fmla="*/ 393 w 593"/>
                    <a:gd name="T3" fmla="*/ 10 h 790"/>
                    <a:gd name="T4" fmla="*/ 381 w 593"/>
                    <a:gd name="T5" fmla="*/ 18 h 790"/>
                    <a:gd name="T6" fmla="*/ 361 w 593"/>
                    <a:gd name="T7" fmla="*/ 64 h 790"/>
                    <a:gd name="T8" fmla="*/ 317 w 593"/>
                    <a:gd name="T9" fmla="*/ 168 h 790"/>
                    <a:gd name="T10" fmla="*/ 301 w 593"/>
                    <a:gd name="T11" fmla="*/ 202 h 790"/>
                    <a:gd name="T12" fmla="*/ 287 w 593"/>
                    <a:gd name="T13" fmla="*/ 260 h 790"/>
                    <a:gd name="T14" fmla="*/ 275 w 593"/>
                    <a:gd name="T15" fmla="*/ 282 h 790"/>
                    <a:gd name="T16" fmla="*/ 247 w 593"/>
                    <a:gd name="T17" fmla="*/ 336 h 790"/>
                    <a:gd name="T18" fmla="*/ 229 w 593"/>
                    <a:gd name="T19" fmla="*/ 380 h 790"/>
                    <a:gd name="T20" fmla="*/ 211 w 593"/>
                    <a:gd name="T21" fmla="*/ 442 h 790"/>
                    <a:gd name="T22" fmla="*/ 191 w 593"/>
                    <a:gd name="T23" fmla="*/ 522 h 790"/>
                    <a:gd name="T24" fmla="*/ 167 w 593"/>
                    <a:gd name="T25" fmla="*/ 578 h 790"/>
                    <a:gd name="T26" fmla="*/ 139 w 593"/>
                    <a:gd name="T27" fmla="*/ 606 h 790"/>
                    <a:gd name="T28" fmla="*/ 117 w 593"/>
                    <a:gd name="T29" fmla="*/ 638 h 790"/>
                    <a:gd name="T30" fmla="*/ 85 w 593"/>
                    <a:gd name="T31" fmla="*/ 696 h 790"/>
                    <a:gd name="T32" fmla="*/ 49 w 593"/>
                    <a:gd name="T33" fmla="*/ 710 h 790"/>
                    <a:gd name="T34" fmla="*/ 25 w 593"/>
                    <a:gd name="T35" fmla="*/ 724 h 790"/>
                    <a:gd name="T36" fmla="*/ 45 w 593"/>
                    <a:gd name="T37" fmla="*/ 790 h 790"/>
                    <a:gd name="T38" fmla="*/ 181 w 593"/>
                    <a:gd name="T39" fmla="*/ 780 h 790"/>
                    <a:gd name="T40" fmla="*/ 205 w 593"/>
                    <a:gd name="T41" fmla="*/ 770 h 790"/>
                    <a:gd name="T42" fmla="*/ 233 w 593"/>
                    <a:gd name="T43" fmla="*/ 758 h 790"/>
                    <a:gd name="T44" fmla="*/ 303 w 593"/>
                    <a:gd name="T45" fmla="*/ 730 h 790"/>
                    <a:gd name="T46" fmla="*/ 375 w 593"/>
                    <a:gd name="T47" fmla="*/ 702 h 790"/>
                    <a:gd name="T48" fmla="*/ 409 w 593"/>
                    <a:gd name="T49" fmla="*/ 680 h 790"/>
                    <a:gd name="T50" fmla="*/ 427 w 593"/>
                    <a:gd name="T51" fmla="*/ 666 h 790"/>
                    <a:gd name="T52" fmla="*/ 437 w 593"/>
                    <a:gd name="T53" fmla="*/ 658 h 790"/>
                    <a:gd name="T54" fmla="*/ 499 w 593"/>
                    <a:gd name="T55" fmla="*/ 576 h 790"/>
                    <a:gd name="T56" fmla="*/ 549 w 593"/>
                    <a:gd name="T57" fmla="*/ 480 h 790"/>
                    <a:gd name="T58" fmla="*/ 573 w 593"/>
                    <a:gd name="T59" fmla="*/ 402 h 790"/>
                    <a:gd name="T60" fmla="*/ 579 w 593"/>
                    <a:gd name="T61" fmla="*/ 370 h 790"/>
                    <a:gd name="T62" fmla="*/ 583 w 593"/>
                    <a:gd name="T63" fmla="*/ 350 h 790"/>
                    <a:gd name="T64" fmla="*/ 547 w 593"/>
                    <a:gd name="T65" fmla="*/ 118 h 790"/>
                    <a:gd name="T66" fmla="*/ 497 w 593"/>
                    <a:gd name="T67" fmla="*/ 66 h 790"/>
                    <a:gd name="T68" fmla="*/ 449 w 593"/>
                    <a:gd name="T69" fmla="*/ 18 h 790"/>
                    <a:gd name="T70" fmla="*/ 423 w 593"/>
                    <a:gd name="T71" fmla="*/ 0 h 790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0" t="0" r="r" b="b"/>
                  <a:pathLst>
                    <a:path w="593" h="790">
                      <a:moveTo>
                        <a:pt x="423" y="0"/>
                      </a:moveTo>
                      <a:cubicBezTo>
                        <a:pt x="413" y="3"/>
                        <a:pt x="403" y="7"/>
                        <a:pt x="393" y="10"/>
                      </a:cubicBezTo>
                      <a:cubicBezTo>
                        <a:pt x="388" y="12"/>
                        <a:pt x="381" y="18"/>
                        <a:pt x="381" y="18"/>
                      </a:cubicBezTo>
                      <a:cubicBezTo>
                        <a:pt x="379" y="36"/>
                        <a:pt x="374" y="51"/>
                        <a:pt x="361" y="64"/>
                      </a:cubicBezTo>
                      <a:cubicBezTo>
                        <a:pt x="352" y="100"/>
                        <a:pt x="335" y="136"/>
                        <a:pt x="317" y="168"/>
                      </a:cubicBezTo>
                      <a:cubicBezTo>
                        <a:pt x="311" y="179"/>
                        <a:pt x="308" y="191"/>
                        <a:pt x="301" y="202"/>
                      </a:cubicBezTo>
                      <a:cubicBezTo>
                        <a:pt x="299" y="222"/>
                        <a:pt x="296" y="242"/>
                        <a:pt x="287" y="260"/>
                      </a:cubicBezTo>
                      <a:cubicBezTo>
                        <a:pt x="283" y="267"/>
                        <a:pt x="275" y="282"/>
                        <a:pt x="275" y="282"/>
                      </a:cubicBezTo>
                      <a:cubicBezTo>
                        <a:pt x="272" y="299"/>
                        <a:pt x="256" y="320"/>
                        <a:pt x="247" y="336"/>
                      </a:cubicBezTo>
                      <a:cubicBezTo>
                        <a:pt x="239" y="350"/>
                        <a:pt x="236" y="366"/>
                        <a:pt x="229" y="380"/>
                      </a:cubicBezTo>
                      <a:cubicBezTo>
                        <a:pt x="225" y="401"/>
                        <a:pt x="215" y="421"/>
                        <a:pt x="211" y="442"/>
                      </a:cubicBezTo>
                      <a:cubicBezTo>
                        <a:pt x="206" y="468"/>
                        <a:pt x="202" y="498"/>
                        <a:pt x="191" y="522"/>
                      </a:cubicBezTo>
                      <a:cubicBezTo>
                        <a:pt x="182" y="542"/>
                        <a:pt x="185" y="564"/>
                        <a:pt x="167" y="578"/>
                      </a:cubicBezTo>
                      <a:cubicBezTo>
                        <a:pt x="161" y="590"/>
                        <a:pt x="150" y="599"/>
                        <a:pt x="139" y="606"/>
                      </a:cubicBezTo>
                      <a:cubicBezTo>
                        <a:pt x="132" y="616"/>
                        <a:pt x="126" y="629"/>
                        <a:pt x="117" y="638"/>
                      </a:cubicBezTo>
                      <a:cubicBezTo>
                        <a:pt x="114" y="651"/>
                        <a:pt x="96" y="687"/>
                        <a:pt x="85" y="696"/>
                      </a:cubicBezTo>
                      <a:cubicBezTo>
                        <a:pt x="76" y="704"/>
                        <a:pt x="61" y="706"/>
                        <a:pt x="49" y="710"/>
                      </a:cubicBezTo>
                      <a:cubicBezTo>
                        <a:pt x="40" y="713"/>
                        <a:pt x="34" y="721"/>
                        <a:pt x="25" y="724"/>
                      </a:cubicBezTo>
                      <a:cubicBezTo>
                        <a:pt x="0" y="749"/>
                        <a:pt x="17" y="784"/>
                        <a:pt x="45" y="790"/>
                      </a:cubicBezTo>
                      <a:cubicBezTo>
                        <a:pt x="97" y="788"/>
                        <a:pt x="135" y="789"/>
                        <a:pt x="181" y="780"/>
                      </a:cubicBezTo>
                      <a:cubicBezTo>
                        <a:pt x="190" y="775"/>
                        <a:pt x="195" y="772"/>
                        <a:pt x="205" y="770"/>
                      </a:cubicBezTo>
                      <a:cubicBezTo>
                        <a:pt x="215" y="764"/>
                        <a:pt x="222" y="760"/>
                        <a:pt x="233" y="758"/>
                      </a:cubicBezTo>
                      <a:cubicBezTo>
                        <a:pt x="255" y="747"/>
                        <a:pt x="280" y="738"/>
                        <a:pt x="303" y="730"/>
                      </a:cubicBezTo>
                      <a:cubicBezTo>
                        <a:pt x="327" y="722"/>
                        <a:pt x="350" y="707"/>
                        <a:pt x="375" y="702"/>
                      </a:cubicBezTo>
                      <a:cubicBezTo>
                        <a:pt x="386" y="694"/>
                        <a:pt x="398" y="688"/>
                        <a:pt x="409" y="680"/>
                      </a:cubicBezTo>
                      <a:cubicBezTo>
                        <a:pt x="415" y="675"/>
                        <a:pt x="421" y="671"/>
                        <a:pt x="427" y="666"/>
                      </a:cubicBezTo>
                      <a:cubicBezTo>
                        <a:pt x="430" y="663"/>
                        <a:pt x="437" y="658"/>
                        <a:pt x="437" y="658"/>
                      </a:cubicBezTo>
                      <a:cubicBezTo>
                        <a:pt x="452" y="628"/>
                        <a:pt x="481" y="605"/>
                        <a:pt x="499" y="576"/>
                      </a:cubicBezTo>
                      <a:cubicBezTo>
                        <a:pt x="519" y="545"/>
                        <a:pt x="530" y="511"/>
                        <a:pt x="549" y="480"/>
                      </a:cubicBezTo>
                      <a:cubicBezTo>
                        <a:pt x="556" y="453"/>
                        <a:pt x="569" y="430"/>
                        <a:pt x="573" y="402"/>
                      </a:cubicBezTo>
                      <a:cubicBezTo>
                        <a:pt x="574" y="391"/>
                        <a:pt x="577" y="381"/>
                        <a:pt x="579" y="370"/>
                      </a:cubicBezTo>
                      <a:cubicBezTo>
                        <a:pt x="581" y="363"/>
                        <a:pt x="583" y="350"/>
                        <a:pt x="583" y="350"/>
                      </a:cubicBezTo>
                      <a:cubicBezTo>
                        <a:pt x="582" y="284"/>
                        <a:pt x="593" y="180"/>
                        <a:pt x="547" y="118"/>
                      </a:cubicBezTo>
                      <a:cubicBezTo>
                        <a:pt x="542" y="102"/>
                        <a:pt x="512" y="74"/>
                        <a:pt x="497" y="66"/>
                      </a:cubicBezTo>
                      <a:cubicBezTo>
                        <a:pt x="485" y="50"/>
                        <a:pt x="466" y="29"/>
                        <a:pt x="449" y="18"/>
                      </a:cubicBezTo>
                      <a:cubicBezTo>
                        <a:pt x="442" y="8"/>
                        <a:pt x="434" y="4"/>
                        <a:pt x="42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47" name="Freeform 84"/>
                <p:cNvSpPr>
                  <a:spLocks/>
                </p:cNvSpPr>
                <p:nvPr/>
              </p:nvSpPr>
              <p:spPr bwMode="auto">
                <a:xfrm>
                  <a:off x="4567" y="2347"/>
                  <a:ext cx="318" cy="814"/>
                </a:xfrm>
                <a:custGeom>
                  <a:avLst/>
                  <a:gdLst>
                    <a:gd name="T0" fmla="*/ 50 w 318"/>
                    <a:gd name="T1" fmla="*/ 0 h 814"/>
                    <a:gd name="T2" fmla="*/ 68 w 318"/>
                    <a:gd name="T3" fmla="*/ 10 h 814"/>
                    <a:gd name="T4" fmla="*/ 130 w 318"/>
                    <a:gd name="T5" fmla="*/ 34 h 814"/>
                    <a:gd name="T6" fmla="*/ 150 w 318"/>
                    <a:gd name="T7" fmla="*/ 116 h 814"/>
                    <a:gd name="T8" fmla="*/ 198 w 318"/>
                    <a:gd name="T9" fmla="*/ 514 h 814"/>
                    <a:gd name="T10" fmla="*/ 234 w 318"/>
                    <a:gd name="T11" fmla="*/ 584 h 814"/>
                    <a:gd name="T12" fmla="*/ 248 w 318"/>
                    <a:gd name="T13" fmla="*/ 606 h 814"/>
                    <a:gd name="T14" fmla="*/ 282 w 318"/>
                    <a:gd name="T15" fmla="*/ 656 h 814"/>
                    <a:gd name="T16" fmla="*/ 300 w 318"/>
                    <a:gd name="T17" fmla="*/ 732 h 814"/>
                    <a:gd name="T18" fmla="*/ 316 w 318"/>
                    <a:gd name="T19" fmla="*/ 760 h 814"/>
                    <a:gd name="T20" fmla="*/ 318 w 318"/>
                    <a:gd name="T21" fmla="*/ 778 h 814"/>
                    <a:gd name="T22" fmla="*/ 294 w 318"/>
                    <a:gd name="T23" fmla="*/ 814 h 814"/>
                    <a:gd name="T24" fmla="*/ 254 w 318"/>
                    <a:gd name="T25" fmla="*/ 812 h 814"/>
                    <a:gd name="T26" fmla="*/ 150 w 318"/>
                    <a:gd name="T27" fmla="*/ 754 h 814"/>
                    <a:gd name="T28" fmla="*/ 86 w 318"/>
                    <a:gd name="T29" fmla="*/ 640 h 814"/>
                    <a:gd name="T30" fmla="*/ 56 w 318"/>
                    <a:gd name="T31" fmla="*/ 544 h 814"/>
                    <a:gd name="T32" fmla="*/ 20 w 318"/>
                    <a:gd name="T33" fmla="*/ 514 h 814"/>
                    <a:gd name="T34" fmla="*/ 8 w 318"/>
                    <a:gd name="T35" fmla="*/ 502 h 814"/>
                    <a:gd name="T36" fmla="*/ 2 w 318"/>
                    <a:gd name="T37" fmla="*/ 496 h 814"/>
                    <a:gd name="T38" fmla="*/ 0 w 318"/>
                    <a:gd name="T39" fmla="*/ 488 h 8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18" h="814">
                      <a:moveTo>
                        <a:pt x="50" y="0"/>
                      </a:moveTo>
                      <a:cubicBezTo>
                        <a:pt x="64" y="9"/>
                        <a:pt x="57" y="6"/>
                        <a:pt x="68" y="10"/>
                      </a:cubicBezTo>
                      <a:cubicBezTo>
                        <a:pt x="79" y="27"/>
                        <a:pt x="112" y="32"/>
                        <a:pt x="130" y="34"/>
                      </a:cubicBezTo>
                      <a:cubicBezTo>
                        <a:pt x="132" y="65"/>
                        <a:pt x="133" y="90"/>
                        <a:pt x="150" y="116"/>
                      </a:cubicBezTo>
                      <a:cubicBezTo>
                        <a:pt x="162" y="211"/>
                        <a:pt x="127" y="420"/>
                        <a:pt x="198" y="514"/>
                      </a:cubicBezTo>
                      <a:cubicBezTo>
                        <a:pt x="206" y="537"/>
                        <a:pt x="217" y="567"/>
                        <a:pt x="234" y="584"/>
                      </a:cubicBezTo>
                      <a:cubicBezTo>
                        <a:pt x="238" y="594"/>
                        <a:pt x="239" y="600"/>
                        <a:pt x="248" y="606"/>
                      </a:cubicBezTo>
                      <a:cubicBezTo>
                        <a:pt x="258" y="626"/>
                        <a:pt x="276" y="633"/>
                        <a:pt x="282" y="656"/>
                      </a:cubicBezTo>
                      <a:cubicBezTo>
                        <a:pt x="283" y="673"/>
                        <a:pt x="276" y="724"/>
                        <a:pt x="300" y="732"/>
                      </a:cubicBezTo>
                      <a:cubicBezTo>
                        <a:pt x="309" y="741"/>
                        <a:pt x="305" y="756"/>
                        <a:pt x="316" y="760"/>
                      </a:cubicBezTo>
                      <a:cubicBezTo>
                        <a:pt x="314" y="766"/>
                        <a:pt x="318" y="778"/>
                        <a:pt x="318" y="778"/>
                      </a:cubicBezTo>
                      <a:cubicBezTo>
                        <a:pt x="315" y="793"/>
                        <a:pt x="309" y="809"/>
                        <a:pt x="294" y="814"/>
                      </a:cubicBezTo>
                      <a:cubicBezTo>
                        <a:pt x="281" y="813"/>
                        <a:pt x="267" y="814"/>
                        <a:pt x="254" y="812"/>
                      </a:cubicBezTo>
                      <a:cubicBezTo>
                        <a:pt x="220" y="807"/>
                        <a:pt x="184" y="765"/>
                        <a:pt x="150" y="754"/>
                      </a:cubicBezTo>
                      <a:cubicBezTo>
                        <a:pt x="124" y="720"/>
                        <a:pt x="105" y="679"/>
                        <a:pt x="86" y="640"/>
                      </a:cubicBezTo>
                      <a:cubicBezTo>
                        <a:pt x="71" y="610"/>
                        <a:pt x="75" y="573"/>
                        <a:pt x="56" y="544"/>
                      </a:cubicBezTo>
                      <a:cubicBezTo>
                        <a:pt x="51" y="526"/>
                        <a:pt x="37" y="517"/>
                        <a:pt x="20" y="514"/>
                      </a:cubicBezTo>
                      <a:cubicBezTo>
                        <a:pt x="16" y="510"/>
                        <a:pt x="12" y="506"/>
                        <a:pt x="8" y="502"/>
                      </a:cubicBezTo>
                      <a:cubicBezTo>
                        <a:pt x="6" y="500"/>
                        <a:pt x="2" y="496"/>
                        <a:pt x="2" y="496"/>
                      </a:cubicBezTo>
                      <a:cubicBezTo>
                        <a:pt x="0" y="489"/>
                        <a:pt x="0" y="492"/>
                        <a:pt x="0" y="488"/>
                      </a:cubicBezTo>
                    </a:path>
                  </a:pathLst>
                </a:cu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gradFill rotWithShape="1">
                        <a:gsLst>
                          <a:gs pos="0">
                            <a:srgbClr val="00FF00">
                              <a:gamma/>
                              <a:tint val="28627"/>
                              <a:invGamma/>
                            </a:srgbClr>
                          </a:gs>
                          <a:gs pos="50000">
                            <a:srgbClr val="00FF00">
                              <a:alpha val="87000"/>
                            </a:srgbClr>
                          </a:gs>
                          <a:gs pos="100000">
                            <a:srgbClr val="00FF00">
                              <a:gamma/>
                              <a:tint val="28627"/>
                              <a:invGamma/>
                            </a:srgbClr>
                          </a:gs>
                        </a:gsLst>
                        <a:lin ang="5400000" scaled="1"/>
                      </a:gradFill>
                    </a14:hiddenFill>
                  </a:ext>
                  <a:ext uri="{91240B29-F687-4F45-9708-019B960494DF}">
                    <a14:hiddenLine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GB"/>
                </a:p>
              </p:txBody>
            </p:sp>
            <p:sp>
              <p:nvSpPr>
                <p:cNvPr id="48" name="Freeform 85"/>
                <p:cNvSpPr>
                  <a:spLocks/>
                </p:cNvSpPr>
                <p:nvPr/>
              </p:nvSpPr>
              <p:spPr bwMode="auto">
                <a:xfrm>
                  <a:off x="4509" y="2381"/>
                  <a:ext cx="386" cy="763"/>
                </a:xfrm>
                <a:custGeom>
                  <a:avLst/>
                  <a:gdLst>
                    <a:gd name="T0" fmla="*/ 161 w 386"/>
                    <a:gd name="T1" fmla="*/ 13 h 763"/>
                    <a:gd name="T2" fmla="*/ 172 w 386"/>
                    <a:gd name="T3" fmla="*/ 6 h 763"/>
                    <a:gd name="T4" fmla="*/ 193 w 386"/>
                    <a:gd name="T5" fmla="*/ 7 h 763"/>
                    <a:gd name="T6" fmla="*/ 205 w 386"/>
                    <a:gd name="T7" fmla="*/ 16 h 763"/>
                    <a:gd name="T8" fmla="*/ 230 w 386"/>
                    <a:gd name="T9" fmla="*/ 142 h 763"/>
                    <a:gd name="T10" fmla="*/ 244 w 386"/>
                    <a:gd name="T11" fmla="*/ 183 h 763"/>
                    <a:gd name="T12" fmla="*/ 253 w 386"/>
                    <a:gd name="T13" fmla="*/ 382 h 763"/>
                    <a:gd name="T14" fmla="*/ 260 w 386"/>
                    <a:gd name="T15" fmla="*/ 412 h 763"/>
                    <a:gd name="T16" fmla="*/ 265 w 386"/>
                    <a:gd name="T17" fmla="*/ 430 h 763"/>
                    <a:gd name="T18" fmla="*/ 272 w 386"/>
                    <a:gd name="T19" fmla="*/ 445 h 763"/>
                    <a:gd name="T20" fmla="*/ 277 w 386"/>
                    <a:gd name="T21" fmla="*/ 457 h 763"/>
                    <a:gd name="T22" fmla="*/ 299 w 386"/>
                    <a:gd name="T23" fmla="*/ 495 h 763"/>
                    <a:gd name="T24" fmla="*/ 301 w 386"/>
                    <a:gd name="T25" fmla="*/ 535 h 763"/>
                    <a:gd name="T26" fmla="*/ 307 w 386"/>
                    <a:gd name="T27" fmla="*/ 553 h 763"/>
                    <a:gd name="T28" fmla="*/ 325 w 386"/>
                    <a:gd name="T29" fmla="*/ 594 h 763"/>
                    <a:gd name="T30" fmla="*/ 335 w 386"/>
                    <a:gd name="T31" fmla="*/ 613 h 763"/>
                    <a:gd name="T32" fmla="*/ 340 w 386"/>
                    <a:gd name="T33" fmla="*/ 640 h 763"/>
                    <a:gd name="T34" fmla="*/ 349 w 386"/>
                    <a:gd name="T35" fmla="*/ 679 h 763"/>
                    <a:gd name="T36" fmla="*/ 364 w 386"/>
                    <a:gd name="T37" fmla="*/ 693 h 763"/>
                    <a:gd name="T38" fmla="*/ 379 w 386"/>
                    <a:gd name="T39" fmla="*/ 718 h 763"/>
                    <a:gd name="T40" fmla="*/ 346 w 386"/>
                    <a:gd name="T41" fmla="*/ 757 h 763"/>
                    <a:gd name="T42" fmla="*/ 277 w 386"/>
                    <a:gd name="T43" fmla="*/ 753 h 763"/>
                    <a:gd name="T44" fmla="*/ 248 w 386"/>
                    <a:gd name="T45" fmla="*/ 744 h 763"/>
                    <a:gd name="T46" fmla="*/ 227 w 386"/>
                    <a:gd name="T47" fmla="*/ 738 h 763"/>
                    <a:gd name="T48" fmla="*/ 167 w 386"/>
                    <a:gd name="T49" fmla="*/ 703 h 763"/>
                    <a:gd name="T50" fmla="*/ 118 w 386"/>
                    <a:gd name="T51" fmla="*/ 676 h 763"/>
                    <a:gd name="T52" fmla="*/ 98 w 386"/>
                    <a:gd name="T53" fmla="*/ 664 h 763"/>
                    <a:gd name="T54" fmla="*/ 68 w 386"/>
                    <a:gd name="T55" fmla="*/ 630 h 763"/>
                    <a:gd name="T56" fmla="*/ 59 w 386"/>
                    <a:gd name="T57" fmla="*/ 613 h 763"/>
                    <a:gd name="T58" fmla="*/ 44 w 386"/>
                    <a:gd name="T59" fmla="*/ 573 h 763"/>
                    <a:gd name="T60" fmla="*/ 38 w 386"/>
                    <a:gd name="T61" fmla="*/ 543 h 763"/>
                    <a:gd name="T62" fmla="*/ 32 w 386"/>
                    <a:gd name="T63" fmla="*/ 493 h 763"/>
                    <a:gd name="T64" fmla="*/ 38 w 386"/>
                    <a:gd name="T65" fmla="*/ 210 h 763"/>
                    <a:gd name="T66" fmla="*/ 47 w 386"/>
                    <a:gd name="T67" fmla="*/ 172 h 763"/>
                    <a:gd name="T68" fmla="*/ 64 w 386"/>
                    <a:gd name="T69" fmla="*/ 129 h 763"/>
                    <a:gd name="T70" fmla="*/ 83 w 386"/>
                    <a:gd name="T71" fmla="*/ 88 h 763"/>
                    <a:gd name="T72" fmla="*/ 98 w 386"/>
                    <a:gd name="T73" fmla="*/ 63 h 763"/>
                    <a:gd name="T74" fmla="*/ 113 w 386"/>
                    <a:gd name="T75" fmla="*/ 42 h 763"/>
                    <a:gd name="T76" fmla="*/ 133 w 386"/>
                    <a:gd name="T77" fmla="*/ 31 h 763"/>
                    <a:gd name="T78" fmla="*/ 161 w 386"/>
                    <a:gd name="T79" fmla="*/ 13 h 763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0" t="0" r="r" b="b"/>
                  <a:pathLst>
                    <a:path w="386" h="763">
                      <a:moveTo>
                        <a:pt x="161" y="13"/>
                      </a:moveTo>
                      <a:cubicBezTo>
                        <a:pt x="164" y="7"/>
                        <a:pt x="166" y="7"/>
                        <a:pt x="172" y="6"/>
                      </a:cubicBezTo>
                      <a:cubicBezTo>
                        <a:pt x="179" y="0"/>
                        <a:pt x="185" y="5"/>
                        <a:pt x="193" y="7"/>
                      </a:cubicBezTo>
                      <a:cubicBezTo>
                        <a:pt x="198" y="10"/>
                        <a:pt x="201" y="11"/>
                        <a:pt x="205" y="16"/>
                      </a:cubicBezTo>
                      <a:cubicBezTo>
                        <a:pt x="206" y="82"/>
                        <a:pt x="199" y="95"/>
                        <a:pt x="230" y="142"/>
                      </a:cubicBezTo>
                      <a:cubicBezTo>
                        <a:pt x="233" y="156"/>
                        <a:pt x="239" y="170"/>
                        <a:pt x="244" y="183"/>
                      </a:cubicBezTo>
                      <a:cubicBezTo>
                        <a:pt x="244" y="263"/>
                        <a:pt x="236" y="315"/>
                        <a:pt x="253" y="382"/>
                      </a:cubicBezTo>
                      <a:cubicBezTo>
                        <a:pt x="254" y="392"/>
                        <a:pt x="254" y="404"/>
                        <a:pt x="260" y="412"/>
                      </a:cubicBezTo>
                      <a:cubicBezTo>
                        <a:pt x="262" y="418"/>
                        <a:pt x="262" y="424"/>
                        <a:pt x="265" y="430"/>
                      </a:cubicBezTo>
                      <a:cubicBezTo>
                        <a:pt x="266" y="436"/>
                        <a:pt x="269" y="440"/>
                        <a:pt x="272" y="445"/>
                      </a:cubicBezTo>
                      <a:cubicBezTo>
                        <a:pt x="274" y="449"/>
                        <a:pt x="277" y="457"/>
                        <a:pt x="277" y="457"/>
                      </a:cubicBezTo>
                      <a:cubicBezTo>
                        <a:pt x="279" y="470"/>
                        <a:pt x="291" y="485"/>
                        <a:pt x="299" y="495"/>
                      </a:cubicBezTo>
                      <a:cubicBezTo>
                        <a:pt x="300" y="508"/>
                        <a:pt x="300" y="522"/>
                        <a:pt x="301" y="535"/>
                      </a:cubicBezTo>
                      <a:cubicBezTo>
                        <a:pt x="301" y="541"/>
                        <a:pt x="307" y="553"/>
                        <a:pt x="307" y="553"/>
                      </a:cubicBezTo>
                      <a:cubicBezTo>
                        <a:pt x="310" y="568"/>
                        <a:pt x="314" y="583"/>
                        <a:pt x="325" y="594"/>
                      </a:cubicBezTo>
                      <a:cubicBezTo>
                        <a:pt x="326" y="602"/>
                        <a:pt x="330" y="607"/>
                        <a:pt x="335" y="613"/>
                      </a:cubicBezTo>
                      <a:cubicBezTo>
                        <a:pt x="336" y="622"/>
                        <a:pt x="336" y="632"/>
                        <a:pt x="340" y="640"/>
                      </a:cubicBezTo>
                      <a:cubicBezTo>
                        <a:pt x="341" y="651"/>
                        <a:pt x="343" y="671"/>
                        <a:pt x="349" y="679"/>
                      </a:cubicBezTo>
                      <a:cubicBezTo>
                        <a:pt x="351" y="690"/>
                        <a:pt x="354" y="690"/>
                        <a:pt x="364" y="693"/>
                      </a:cubicBezTo>
                      <a:cubicBezTo>
                        <a:pt x="372" y="699"/>
                        <a:pt x="373" y="710"/>
                        <a:pt x="379" y="718"/>
                      </a:cubicBezTo>
                      <a:cubicBezTo>
                        <a:pt x="377" y="763"/>
                        <a:pt x="386" y="756"/>
                        <a:pt x="346" y="757"/>
                      </a:cubicBezTo>
                      <a:cubicBezTo>
                        <a:pt x="323" y="756"/>
                        <a:pt x="300" y="757"/>
                        <a:pt x="277" y="753"/>
                      </a:cubicBezTo>
                      <a:cubicBezTo>
                        <a:pt x="268" y="749"/>
                        <a:pt x="258" y="745"/>
                        <a:pt x="248" y="744"/>
                      </a:cubicBezTo>
                      <a:cubicBezTo>
                        <a:pt x="241" y="741"/>
                        <a:pt x="227" y="738"/>
                        <a:pt x="227" y="738"/>
                      </a:cubicBezTo>
                      <a:cubicBezTo>
                        <a:pt x="209" y="723"/>
                        <a:pt x="187" y="715"/>
                        <a:pt x="167" y="703"/>
                      </a:cubicBezTo>
                      <a:cubicBezTo>
                        <a:pt x="152" y="694"/>
                        <a:pt x="135" y="682"/>
                        <a:pt x="118" y="676"/>
                      </a:cubicBezTo>
                      <a:cubicBezTo>
                        <a:pt x="112" y="671"/>
                        <a:pt x="105" y="668"/>
                        <a:pt x="98" y="664"/>
                      </a:cubicBezTo>
                      <a:cubicBezTo>
                        <a:pt x="90" y="652"/>
                        <a:pt x="77" y="642"/>
                        <a:pt x="68" y="630"/>
                      </a:cubicBezTo>
                      <a:cubicBezTo>
                        <a:pt x="67" y="623"/>
                        <a:pt x="62" y="619"/>
                        <a:pt x="59" y="613"/>
                      </a:cubicBezTo>
                      <a:cubicBezTo>
                        <a:pt x="57" y="599"/>
                        <a:pt x="47" y="588"/>
                        <a:pt x="44" y="573"/>
                      </a:cubicBezTo>
                      <a:cubicBezTo>
                        <a:pt x="42" y="563"/>
                        <a:pt x="41" y="553"/>
                        <a:pt x="38" y="543"/>
                      </a:cubicBezTo>
                      <a:cubicBezTo>
                        <a:pt x="36" y="526"/>
                        <a:pt x="35" y="510"/>
                        <a:pt x="32" y="493"/>
                      </a:cubicBezTo>
                      <a:cubicBezTo>
                        <a:pt x="29" y="407"/>
                        <a:pt x="0" y="286"/>
                        <a:pt x="38" y="210"/>
                      </a:cubicBezTo>
                      <a:cubicBezTo>
                        <a:pt x="39" y="198"/>
                        <a:pt x="40" y="183"/>
                        <a:pt x="47" y="172"/>
                      </a:cubicBezTo>
                      <a:cubicBezTo>
                        <a:pt x="50" y="158"/>
                        <a:pt x="55" y="141"/>
                        <a:pt x="64" y="129"/>
                      </a:cubicBezTo>
                      <a:cubicBezTo>
                        <a:pt x="66" y="115"/>
                        <a:pt x="74" y="99"/>
                        <a:pt x="83" y="88"/>
                      </a:cubicBezTo>
                      <a:cubicBezTo>
                        <a:pt x="86" y="79"/>
                        <a:pt x="91" y="70"/>
                        <a:pt x="98" y="63"/>
                      </a:cubicBezTo>
                      <a:cubicBezTo>
                        <a:pt x="101" y="55"/>
                        <a:pt x="106" y="47"/>
                        <a:pt x="113" y="42"/>
                      </a:cubicBezTo>
                      <a:cubicBezTo>
                        <a:pt x="117" y="35"/>
                        <a:pt x="125" y="34"/>
                        <a:pt x="133" y="31"/>
                      </a:cubicBezTo>
                      <a:cubicBezTo>
                        <a:pt x="138" y="28"/>
                        <a:pt x="158" y="5"/>
                        <a:pt x="161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pic>
              <p:nvPicPr>
                <p:cNvPr id="49" name="Picture 86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753" y="2448"/>
                  <a:ext cx="573" cy="52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gradFill rotWithShape="1">
                        <a:gsLst>
                          <a:gs pos="0">
                            <a:srgbClr val="00FF00">
                              <a:gamma/>
                              <a:tint val="28627"/>
                              <a:invGamma/>
                            </a:srgbClr>
                          </a:gs>
                          <a:gs pos="50000">
                            <a:srgbClr val="00FF00">
                              <a:alpha val="87000"/>
                            </a:srgbClr>
                          </a:gs>
                          <a:gs pos="100000">
                            <a:srgbClr val="00FF00">
                              <a:gamma/>
                              <a:tint val="28627"/>
                              <a:invGamma/>
                            </a:srgbClr>
                          </a:gs>
                        </a:gsLst>
                        <a:lin ang="5400000" scaled="1"/>
                      </a:gradFill>
                    </a14:hiddenFill>
                  </a:ex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50" name="Line 87"/>
                <p:cNvSpPr>
                  <a:spLocks noChangeShapeType="1"/>
                </p:cNvSpPr>
                <p:nvPr/>
              </p:nvSpPr>
              <p:spPr bwMode="auto">
                <a:xfrm flipH="1">
                  <a:off x="5195" y="2134"/>
                  <a:ext cx="302" cy="359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" name="Line 88"/>
                <p:cNvSpPr>
                  <a:spLocks noChangeShapeType="1"/>
                </p:cNvSpPr>
                <p:nvPr/>
              </p:nvSpPr>
              <p:spPr bwMode="auto">
                <a:xfrm>
                  <a:off x="4518" y="2127"/>
                  <a:ext cx="289" cy="38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2" name="Freeform 89"/>
                <p:cNvSpPr>
                  <a:spLocks/>
                </p:cNvSpPr>
                <p:nvPr/>
              </p:nvSpPr>
              <p:spPr bwMode="auto">
                <a:xfrm>
                  <a:off x="5282" y="2366"/>
                  <a:ext cx="110" cy="358"/>
                </a:xfrm>
                <a:custGeom>
                  <a:avLst/>
                  <a:gdLst>
                    <a:gd name="T0" fmla="*/ 60 w 110"/>
                    <a:gd name="T1" fmla="*/ 7 h 358"/>
                    <a:gd name="T2" fmla="*/ 33 w 110"/>
                    <a:gd name="T3" fmla="*/ 10 h 358"/>
                    <a:gd name="T4" fmla="*/ 15 w 110"/>
                    <a:gd name="T5" fmla="*/ 16 h 358"/>
                    <a:gd name="T6" fmla="*/ 0 w 110"/>
                    <a:gd name="T7" fmla="*/ 49 h 358"/>
                    <a:gd name="T8" fmla="*/ 12 w 110"/>
                    <a:gd name="T9" fmla="*/ 178 h 358"/>
                    <a:gd name="T10" fmla="*/ 21 w 110"/>
                    <a:gd name="T11" fmla="*/ 292 h 358"/>
                    <a:gd name="T12" fmla="*/ 33 w 110"/>
                    <a:gd name="T13" fmla="*/ 328 h 358"/>
                    <a:gd name="T14" fmla="*/ 39 w 110"/>
                    <a:gd name="T15" fmla="*/ 352 h 358"/>
                    <a:gd name="T16" fmla="*/ 57 w 110"/>
                    <a:gd name="T17" fmla="*/ 358 h 358"/>
                    <a:gd name="T18" fmla="*/ 108 w 110"/>
                    <a:gd name="T19" fmla="*/ 283 h 358"/>
                    <a:gd name="T20" fmla="*/ 96 w 110"/>
                    <a:gd name="T21" fmla="*/ 115 h 358"/>
                    <a:gd name="T22" fmla="*/ 78 w 110"/>
                    <a:gd name="T23" fmla="*/ 58 h 358"/>
                    <a:gd name="T24" fmla="*/ 75 w 110"/>
                    <a:gd name="T25" fmla="*/ 22 h 358"/>
                    <a:gd name="T26" fmla="*/ 60 w 110"/>
                    <a:gd name="T27" fmla="*/ 7 h 35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110" h="358">
                      <a:moveTo>
                        <a:pt x="60" y="7"/>
                      </a:moveTo>
                      <a:cubicBezTo>
                        <a:pt x="51" y="8"/>
                        <a:pt x="42" y="8"/>
                        <a:pt x="33" y="10"/>
                      </a:cubicBezTo>
                      <a:cubicBezTo>
                        <a:pt x="27" y="11"/>
                        <a:pt x="15" y="16"/>
                        <a:pt x="15" y="16"/>
                      </a:cubicBezTo>
                      <a:cubicBezTo>
                        <a:pt x="13" y="28"/>
                        <a:pt x="0" y="49"/>
                        <a:pt x="0" y="49"/>
                      </a:cubicBezTo>
                      <a:cubicBezTo>
                        <a:pt x="4" y="92"/>
                        <a:pt x="5" y="136"/>
                        <a:pt x="12" y="178"/>
                      </a:cubicBezTo>
                      <a:cubicBezTo>
                        <a:pt x="13" y="192"/>
                        <a:pt x="9" y="268"/>
                        <a:pt x="21" y="292"/>
                      </a:cubicBezTo>
                      <a:cubicBezTo>
                        <a:pt x="28" y="306"/>
                        <a:pt x="29" y="311"/>
                        <a:pt x="33" y="328"/>
                      </a:cubicBezTo>
                      <a:cubicBezTo>
                        <a:pt x="35" y="336"/>
                        <a:pt x="31" y="349"/>
                        <a:pt x="39" y="352"/>
                      </a:cubicBezTo>
                      <a:cubicBezTo>
                        <a:pt x="45" y="354"/>
                        <a:pt x="57" y="358"/>
                        <a:pt x="57" y="358"/>
                      </a:cubicBezTo>
                      <a:cubicBezTo>
                        <a:pt x="86" y="351"/>
                        <a:pt x="96" y="307"/>
                        <a:pt x="108" y="283"/>
                      </a:cubicBezTo>
                      <a:cubicBezTo>
                        <a:pt x="107" y="223"/>
                        <a:pt x="110" y="171"/>
                        <a:pt x="96" y="115"/>
                      </a:cubicBezTo>
                      <a:cubicBezTo>
                        <a:pt x="93" y="89"/>
                        <a:pt x="85" y="80"/>
                        <a:pt x="78" y="58"/>
                      </a:cubicBezTo>
                      <a:cubicBezTo>
                        <a:pt x="77" y="46"/>
                        <a:pt x="80" y="33"/>
                        <a:pt x="75" y="22"/>
                      </a:cubicBezTo>
                      <a:cubicBezTo>
                        <a:pt x="65" y="0"/>
                        <a:pt x="50" y="17"/>
                        <a:pt x="60" y="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3" name="Oval 90"/>
                <p:cNvSpPr>
                  <a:spLocks noChangeArrowheads="1"/>
                </p:cNvSpPr>
                <p:nvPr/>
              </p:nvSpPr>
              <p:spPr bwMode="auto">
                <a:xfrm>
                  <a:off x="4792" y="3017"/>
                  <a:ext cx="249" cy="228"/>
                </a:xfrm>
                <a:prstGeom prst="ellipse">
                  <a:avLst/>
                </a:prstGeom>
                <a:noFill/>
                <a:ln w="22225" cap="rnd" algn="ctr">
                  <a:solidFill>
                    <a:schemeClr val="tx1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00FF00">
                          <a:alpha val="87057"/>
                        </a:srgb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4" name="Oval 91"/>
                <p:cNvSpPr>
                  <a:spLocks noChangeArrowheads="1"/>
                </p:cNvSpPr>
                <p:nvPr/>
              </p:nvSpPr>
              <p:spPr bwMode="auto">
                <a:xfrm>
                  <a:off x="4840" y="3073"/>
                  <a:ext cx="132" cy="153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0000"/>
                    </a:gs>
                    <a:gs pos="100000">
                      <a:schemeClr val="bg1"/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Line 92"/>
                <p:cNvSpPr>
                  <a:spLocks noChangeShapeType="1"/>
                </p:cNvSpPr>
                <p:nvPr/>
              </p:nvSpPr>
              <p:spPr bwMode="auto">
                <a:xfrm rot="-5400000">
                  <a:off x="4718" y="2680"/>
                  <a:ext cx="665" cy="288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6" name="Line 93"/>
                <p:cNvSpPr>
                  <a:spLocks noChangeShapeType="1"/>
                </p:cNvSpPr>
                <p:nvPr/>
              </p:nvSpPr>
              <p:spPr bwMode="auto">
                <a:xfrm>
                  <a:off x="4806" y="2513"/>
                  <a:ext cx="101" cy="64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7" name="Freeform 94"/>
                <p:cNvSpPr>
                  <a:spLocks/>
                </p:cNvSpPr>
                <p:nvPr/>
              </p:nvSpPr>
              <p:spPr bwMode="auto">
                <a:xfrm>
                  <a:off x="4680" y="3004"/>
                  <a:ext cx="459" cy="399"/>
                </a:xfrm>
                <a:custGeom>
                  <a:avLst/>
                  <a:gdLst>
                    <a:gd name="T0" fmla="*/ 321 w 459"/>
                    <a:gd name="T1" fmla="*/ 100 h 399"/>
                    <a:gd name="T2" fmla="*/ 317 w 459"/>
                    <a:gd name="T3" fmla="*/ 44 h 399"/>
                    <a:gd name="T4" fmla="*/ 335 w 459"/>
                    <a:gd name="T5" fmla="*/ 26 h 399"/>
                    <a:gd name="T6" fmla="*/ 408 w 459"/>
                    <a:gd name="T7" fmla="*/ 53 h 399"/>
                    <a:gd name="T8" fmla="*/ 440 w 459"/>
                    <a:gd name="T9" fmla="*/ 247 h 399"/>
                    <a:gd name="T10" fmla="*/ 407 w 459"/>
                    <a:gd name="T11" fmla="*/ 355 h 399"/>
                    <a:gd name="T12" fmla="*/ 126 w 459"/>
                    <a:gd name="T13" fmla="*/ 386 h 399"/>
                    <a:gd name="T14" fmla="*/ 18 w 459"/>
                    <a:gd name="T15" fmla="*/ 275 h 399"/>
                    <a:gd name="T16" fmla="*/ 18 w 459"/>
                    <a:gd name="T17" fmla="*/ 145 h 399"/>
                    <a:gd name="T18" fmla="*/ 59 w 459"/>
                    <a:gd name="T19" fmla="*/ 26 h 399"/>
                    <a:gd name="T20" fmla="*/ 116 w 459"/>
                    <a:gd name="T21" fmla="*/ 2 h 399"/>
                    <a:gd name="T22" fmla="*/ 171 w 459"/>
                    <a:gd name="T23" fmla="*/ 35 h 399"/>
                    <a:gd name="T24" fmla="*/ 177 w 459"/>
                    <a:gd name="T25" fmla="*/ 79 h 399"/>
                    <a:gd name="T26" fmla="*/ 156 w 459"/>
                    <a:gd name="T27" fmla="*/ 131 h 399"/>
                    <a:gd name="T28" fmla="*/ 152 w 459"/>
                    <a:gd name="T29" fmla="*/ 164 h 399"/>
                    <a:gd name="T30" fmla="*/ 152 w 459"/>
                    <a:gd name="T31" fmla="*/ 194 h 399"/>
                    <a:gd name="T32" fmla="*/ 225 w 459"/>
                    <a:gd name="T33" fmla="*/ 220 h 399"/>
                    <a:gd name="T34" fmla="*/ 279 w 459"/>
                    <a:gd name="T35" fmla="*/ 212 h 399"/>
                    <a:gd name="T36" fmla="*/ 315 w 459"/>
                    <a:gd name="T37" fmla="*/ 170 h 399"/>
                    <a:gd name="T38" fmla="*/ 324 w 459"/>
                    <a:gd name="T39" fmla="*/ 119 h 399"/>
                    <a:gd name="T40" fmla="*/ 321 w 459"/>
                    <a:gd name="T41" fmla="*/ 100 h 39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0" t="0" r="r" b="b"/>
                  <a:pathLst>
                    <a:path w="459" h="399">
                      <a:moveTo>
                        <a:pt x="321" y="100"/>
                      </a:moveTo>
                      <a:cubicBezTo>
                        <a:pt x="320" y="88"/>
                        <a:pt x="315" y="56"/>
                        <a:pt x="317" y="44"/>
                      </a:cubicBezTo>
                      <a:cubicBezTo>
                        <a:pt x="319" y="32"/>
                        <a:pt x="320" y="25"/>
                        <a:pt x="335" y="26"/>
                      </a:cubicBezTo>
                      <a:cubicBezTo>
                        <a:pt x="350" y="27"/>
                        <a:pt x="391" y="16"/>
                        <a:pt x="408" y="53"/>
                      </a:cubicBezTo>
                      <a:cubicBezTo>
                        <a:pt x="425" y="90"/>
                        <a:pt x="440" y="197"/>
                        <a:pt x="440" y="247"/>
                      </a:cubicBezTo>
                      <a:cubicBezTo>
                        <a:pt x="440" y="297"/>
                        <a:pt x="459" y="332"/>
                        <a:pt x="407" y="355"/>
                      </a:cubicBezTo>
                      <a:cubicBezTo>
                        <a:pt x="355" y="378"/>
                        <a:pt x="191" y="399"/>
                        <a:pt x="126" y="386"/>
                      </a:cubicBezTo>
                      <a:cubicBezTo>
                        <a:pt x="61" y="373"/>
                        <a:pt x="36" y="315"/>
                        <a:pt x="18" y="275"/>
                      </a:cubicBezTo>
                      <a:cubicBezTo>
                        <a:pt x="0" y="235"/>
                        <a:pt x="11" y="186"/>
                        <a:pt x="18" y="145"/>
                      </a:cubicBezTo>
                      <a:cubicBezTo>
                        <a:pt x="25" y="104"/>
                        <a:pt x="43" y="50"/>
                        <a:pt x="59" y="26"/>
                      </a:cubicBezTo>
                      <a:cubicBezTo>
                        <a:pt x="75" y="2"/>
                        <a:pt x="97" y="0"/>
                        <a:pt x="116" y="2"/>
                      </a:cubicBezTo>
                      <a:cubicBezTo>
                        <a:pt x="135" y="4"/>
                        <a:pt x="161" y="22"/>
                        <a:pt x="171" y="35"/>
                      </a:cubicBezTo>
                      <a:cubicBezTo>
                        <a:pt x="181" y="48"/>
                        <a:pt x="179" y="63"/>
                        <a:pt x="177" y="79"/>
                      </a:cubicBezTo>
                      <a:cubicBezTo>
                        <a:pt x="175" y="95"/>
                        <a:pt x="160" y="117"/>
                        <a:pt x="156" y="131"/>
                      </a:cubicBezTo>
                      <a:cubicBezTo>
                        <a:pt x="152" y="145"/>
                        <a:pt x="153" y="154"/>
                        <a:pt x="152" y="164"/>
                      </a:cubicBezTo>
                      <a:cubicBezTo>
                        <a:pt x="151" y="174"/>
                        <a:pt x="140" y="185"/>
                        <a:pt x="152" y="194"/>
                      </a:cubicBezTo>
                      <a:cubicBezTo>
                        <a:pt x="164" y="203"/>
                        <a:pt x="204" y="217"/>
                        <a:pt x="225" y="220"/>
                      </a:cubicBezTo>
                      <a:cubicBezTo>
                        <a:pt x="246" y="223"/>
                        <a:pt x="264" y="220"/>
                        <a:pt x="279" y="212"/>
                      </a:cubicBezTo>
                      <a:cubicBezTo>
                        <a:pt x="294" y="204"/>
                        <a:pt x="308" y="186"/>
                        <a:pt x="315" y="170"/>
                      </a:cubicBezTo>
                      <a:cubicBezTo>
                        <a:pt x="322" y="154"/>
                        <a:pt x="324" y="132"/>
                        <a:pt x="324" y="119"/>
                      </a:cubicBezTo>
                      <a:cubicBezTo>
                        <a:pt x="324" y="106"/>
                        <a:pt x="322" y="112"/>
                        <a:pt x="321" y="1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9" name="Line 97"/>
              <p:cNvSpPr>
                <a:spLocks noChangeShapeType="1"/>
              </p:cNvSpPr>
              <p:nvPr/>
            </p:nvSpPr>
            <p:spPr bwMode="auto">
              <a:xfrm>
                <a:off x="3430" y="1326"/>
                <a:ext cx="142" cy="12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endParaRPr lang="en-GB"/>
              </a:p>
            </p:txBody>
          </p:sp>
          <p:sp>
            <p:nvSpPr>
              <p:cNvPr id="10" name="Line 98"/>
              <p:cNvSpPr>
                <a:spLocks noChangeShapeType="1"/>
              </p:cNvSpPr>
              <p:nvPr/>
            </p:nvSpPr>
            <p:spPr bwMode="auto">
              <a:xfrm flipV="1">
                <a:off x="3794" y="1327"/>
                <a:ext cx="156" cy="129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endParaRPr lang="en-GB"/>
              </a:p>
            </p:txBody>
          </p:sp>
        </p:grpSp>
        <p:sp>
          <p:nvSpPr>
            <p:cNvPr id="82" name="Rectangle 81"/>
            <p:cNvSpPr/>
            <p:nvPr/>
          </p:nvSpPr>
          <p:spPr>
            <a:xfrm>
              <a:off x="5583217" y="2856151"/>
              <a:ext cx="1430767" cy="19655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4" name="Title 1"/>
          <p:cNvSpPr>
            <a:spLocks noGrp="1"/>
          </p:cNvSpPr>
          <p:nvPr>
            <p:ph type="title"/>
          </p:nvPr>
        </p:nvSpPr>
        <p:spPr>
          <a:xfrm>
            <a:off x="623247" y="110865"/>
            <a:ext cx="10972800" cy="1143000"/>
          </a:xfrm>
        </p:spPr>
        <p:txBody>
          <a:bodyPr/>
          <a:lstStyle/>
          <a:p>
            <a:r>
              <a:rPr lang="en-GB" dirty="0" smtClean="0"/>
              <a:t>Aberrations in SPIM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694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dirty="0" smtClean="0"/>
              <a:t>Adaptive Optics (AO)</a:t>
            </a:r>
            <a:endParaRPr lang="en-GB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220215" y="1607484"/>
            <a:ext cx="9659692" cy="2369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lvl="1" eaLnBrk="1" hangingPunct="1">
              <a:spcAft>
                <a:spcPts val="600"/>
              </a:spcAft>
              <a:buFontTx/>
              <a:buChar char="•"/>
            </a:pPr>
            <a:r>
              <a:rPr lang="en-GB" sz="2200" dirty="0">
                <a:latin typeface="Arial" charset="0"/>
              </a:rPr>
              <a:t>Compensation of optical aberrations </a:t>
            </a:r>
            <a:r>
              <a:rPr lang="ga-IE" sz="2200" dirty="0" smtClean="0">
                <a:latin typeface="Arial" charset="0"/>
              </a:rPr>
              <a:t>arising also in cleared samples</a:t>
            </a:r>
            <a:endParaRPr lang="en-GB" sz="2200" dirty="0">
              <a:latin typeface="Arial" charset="0"/>
            </a:endParaRPr>
          </a:p>
          <a:p>
            <a:pPr lvl="1" eaLnBrk="1" hangingPunct="1">
              <a:spcAft>
                <a:spcPts val="600"/>
              </a:spcAft>
              <a:buFontTx/>
              <a:buChar char="•"/>
            </a:pPr>
            <a:r>
              <a:rPr lang="en-GB" sz="2200" dirty="0" smtClean="0">
                <a:latin typeface="Arial" charset="0"/>
              </a:rPr>
              <a:t>Principle</a:t>
            </a:r>
            <a:r>
              <a:rPr lang="en-GB" sz="2200" dirty="0">
                <a:latin typeface="Arial" charset="0"/>
              </a:rPr>
              <a:t>: use of </a:t>
            </a:r>
            <a:r>
              <a:rPr lang="en-GB" sz="2200" dirty="0" smtClean="0">
                <a:latin typeface="Arial" charset="0"/>
              </a:rPr>
              <a:t>shaped </a:t>
            </a:r>
            <a:r>
              <a:rPr lang="en-GB" sz="2200" dirty="0">
                <a:latin typeface="Arial" charset="0"/>
              </a:rPr>
              <a:t>wavefront with equal but opposite distortion to that introduced by the </a:t>
            </a:r>
            <a:r>
              <a:rPr lang="en-GB" sz="2200" dirty="0" smtClean="0">
                <a:latin typeface="Arial" charset="0"/>
              </a:rPr>
              <a:t>sample</a:t>
            </a:r>
          </a:p>
          <a:p>
            <a:pPr lvl="1" eaLnBrk="1" hangingPunct="1">
              <a:spcAft>
                <a:spcPts val="600"/>
              </a:spcAft>
              <a:buFontTx/>
              <a:buChar char="•"/>
            </a:pPr>
            <a:r>
              <a:rPr lang="en-GB" sz="2000" dirty="0">
                <a:latin typeface="Arial" charset="0"/>
              </a:rPr>
              <a:t>Wavefront generated by deformable membrane mirror (DMM</a:t>
            </a:r>
            <a:r>
              <a:rPr lang="en-GB" sz="2000" dirty="0" smtClean="0">
                <a:latin typeface="Arial" charset="0"/>
              </a:rPr>
              <a:t>)</a:t>
            </a:r>
          </a:p>
          <a:p>
            <a:pPr lvl="1" eaLnBrk="1" hangingPunct="1">
              <a:spcAft>
                <a:spcPts val="600"/>
              </a:spcAft>
              <a:buFontTx/>
              <a:buChar char="•"/>
            </a:pPr>
            <a:r>
              <a:rPr lang="en-GB" sz="2000" dirty="0" smtClean="0">
                <a:latin typeface="Arial" charset="0"/>
              </a:rPr>
              <a:t>DMM shape determined by random search optimisation algorithm</a:t>
            </a:r>
            <a:endParaRPr lang="en-GB" sz="2000" dirty="0">
              <a:latin typeface="Arial" charset="0"/>
            </a:endParaRPr>
          </a:p>
          <a:p>
            <a:pPr lvl="1" eaLnBrk="1" hangingPunct="1">
              <a:spcAft>
                <a:spcPts val="600"/>
              </a:spcAft>
              <a:buFontTx/>
              <a:buChar char="•"/>
            </a:pPr>
            <a:endParaRPr lang="en-GB" sz="2200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180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4" name="Group 3"/>
          <p:cNvGrpSpPr/>
          <p:nvPr/>
        </p:nvGrpSpPr>
        <p:grpSpPr>
          <a:xfrm>
            <a:off x="114300" y="15969"/>
            <a:ext cx="8934450" cy="6819806"/>
            <a:chOff x="114300" y="15969"/>
            <a:chExt cx="8934450" cy="6819806"/>
          </a:xfrm>
        </p:grpSpPr>
        <p:sp>
          <p:nvSpPr>
            <p:cNvPr id="5" name="Rectangle 70"/>
            <p:cNvSpPr>
              <a:spLocks noChangeArrowheads="1"/>
            </p:cNvSpPr>
            <p:nvPr/>
          </p:nvSpPr>
          <p:spPr bwMode="auto">
            <a:xfrm>
              <a:off x="114300" y="2820988"/>
              <a:ext cx="1196975" cy="36671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6" name="Group 7"/>
            <p:cNvGrpSpPr>
              <a:grpSpLocks/>
            </p:cNvGrpSpPr>
            <p:nvPr/>
          </p:nvGrpSpPr>
          <p:grpSpPr bwMode="auto">
            <a:xfrm>
              <a:off x="2017059" y="15969"/>
              <a:ext cx="5119200" cy="369332"/>
              <a:chOff x="2019300" y="66675"/>
              <a:chExt cx="5105400" cy="369333"/>
            </a:xfrm>
            <a:noFill/>
          </p:grpSpPr>
          <p:sp>
            <p:nvSpPr>
              <p:cNvPr id="50" name="Rectangle 63"/>
              <p:cNvSpPr>
                <a:spLocks noChangeArrowheads="1"/>
              </p:cNvSpPr>
              <p:nvPr/>
            </p:nvSpPr>
            <p:spPr bwMode="auto">
              <a:xfrm>
                <a:off x="2019300" y="66675"/>
                <a:ext cx="5105400" cy="333375"/>
              </a:xfrm>
              <a:prstGeom prst="rect">
                <a:avLst/>
              </a:prstGeom>
              <a:grpFill/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Text Box 6"/>
              <p:cNvSpPr txBox="1">
                <a:spLocks noChangeArrowheads="1"/>
              </p:cNvSpPr>
              <p:nvPr/>
            </p:nvSpPr>
            <p:spPr bwMode="auto">
              <a:xfrm>
                <a:off x="2051020" y="66675"/>
                <a:ext cx="5073680" cy="369333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b="1" dirty="0"/>
                  <a:t>Start: </a:t>
                </a:r>
                <a:r>
                  <a:rPr lang="ga-IE" b="1" dirty="0" smtClean="0"/>
                  <a:t>initial shape from LUT</a:t>
                </a:r>
                <a:endParaRPr lang="en-GB" dirty="0"/>
              </a:p>
            </p:txBody>
          </p:sp>
        </p:grpSp>
        <p:grpSp>
          <p:nvGrpSpPr>
            <p:cNvPr id="7" name="Group 9"/>
            <p:cNvGrpSpPr>
              <a:grpSpLocks/>
            </p:cNvGrpSpPr>
            <p:nvPr/>
          </p:nvGrpSpPr>
          <p:grpSpPr bwMode="auto">
            <a:xfrm>
              <a:off x="2020891" y="769844"/>
              <a:ext cx="5119500" cy="1179979"/>
              <a:chOff x="2706688" y="800100"/>
              <a:chExt cx="3733800" cy="1263650"/>
            </a:xfrm>
            <a:noFill/>
          </p:grpSpPr>
          <p:sp>
            <p:nvSpPr>
              <p:cNvPr id="48" name="Rectangle 62"/>
              <p:cNvSpPr>
                <a:spLocks noChangeArrowheads="1"/>
              </p:cNvSpPr>
              <p:nvPr/>
            </p:nvSpPr>
            <p:spPr bwMode="auto">
              <a:xfrm>
                <a:off x="2706688" y="800100"/>
                <a:ext cx="3733800" cy="1263650"/>
              </a:xfrm>
              <a:prstGeom prst="rect">
                <a:avLst/>
              </a:prstGeom>
              <a:grpFill/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" name="Text Box 8"/>
              <p:cNvSpPr txBox="1">
                <a:spLocks noChangeArrowheads="1"/>
              </p:cNvSpPr>
              <p:nvPr/>
            </p:nvSpPr>
            <p:spPr bwMode="auto">
              <a:xfrm>
                <a:off x="2706688" y="807488"/>
                <a:ext cx="3733800" cy="122237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b="1" dirty="0"/>
                  <a:t>Select Random Actuator </a:t>
                </a:r>
              </a:p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dirty="0"/>
                  <a:t>Selection weighed with Gaussian distribution choosing central actuators more often than those in periphery</a:t>
                </a:r>
              </a:p>
            </p:txBody>
          </p:sp>
        </p:grpSp>
        <p:grpSp>
          <p:nvGrpSpPr>
            <p:cNvPr id="8" name="Group 4"/>
            <p:cNvGrpSpPr>
              <a:grpSpLocks/>
            </p:cNvGrpSpPr>
            <p:nvPr/>
          </p:nvGrpSpPr>
          <p:grpSpPr bwMode="auto">
            <a:xfrm>
              <a:off x="2000909" y="2294031"/>
              <a:ext cx="5119200" cy="852581"/>
              <a:chOff x="2874963" y="2459696"/>
              <a:chExt cx="3389312" cy="1010579"/>
            </a:xfrm>
            <a:noFill/>
          </p:grpSpPr>
          <p:sp>
            <p:nvSpPr>
              <p:cNvPr id="46" name="Rectangle 2"/>
              <p:cNvSpPr>
                <a:spLocks noChangeArrowheads="1"/>
              </p:cNvSpPr>
              <p:nvPr/>
            </p:nvSpPr>
            <p:spPr bwMode="auto">
              <a:xfrm>
                <a:off x="2874963" y="2530475"/>
                <a:ext cx="3389312" cy="939800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Text Box 9"/>
              <p:cNvSpPr txBox="1">
                <a:spLocks noChangeArrowheads="1"/>
              </p:cNvSpPr>
              <p:nvPr/>
            </p:nvSpPr>
            <p:spPr bwMode="auto">
              <a:xfrm>
                <a:off x="2906713" y="2459696"/>
                <a:ext cx="3328987" cy="977900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b="1" dirty="0"/>
                  <a:t>Change Actuator Voltage</a:t>
                </a:r>
              </a:p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dirty="0"/>
                  <a:t>Change limited by percentage of total actuator stroke</a:t>
                </a:r>
              </a:p>
            </p:txBody>
          </p:sp>
        </p:grpSp>
        <p:grpSp>
          <p:nvGrpSpPr>
            <p:cNvPr id="9" name="Group 3"/>
            <p:cNvGrpSpPr>
              <a:grpSpLocks/>
            </p:cNvGrpSpPr>
            <p:nvPr/>
          </p:nvGrpSpPr>
          <p:grpSpPr bwMode="auto">
            <a:xfrm>
              <a:off x="7499350" y="6403975"/>
              <a:ext cx="1549400" cy="431800"/>
              <a:chOff x="7499350" y="6330950"/>
              <a:chExt cx="1549400" cy="431800"/>
            </a:xfrm>
            <a:solidFill>
              <a:schemeClr val="tx1"/>
            </a:solidFill>
          </p:grpSpPr>
          <p:sp>
            <p:nvSpPr>
              <p:cNvPr id="44" name="Rectangle 10"/>
              <p:cNvSpPr>
                <a:spLocks noChangeArrowheads="1"/>
              </p:cNvSpPr>
              <p:nvPr/>
            </p:nvSpPr>
            <p:spPr bwMode="auto">
              <a:xfrm>
                <a:off x="7499350" y="6330950"/>
                <a:ext cx="1549400" cy="431800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Text Box 11"/>
              <p:cNvSpPr txBox="1">
                <a:spLocks noChangeArrowheads="1"/>
              </p:cNvSpPr>
              <p:nvPr/>
            </p:nvSpPr>
            <p:spPr bwMode="auto">
              <a:xfrm>
                <a:off x="7546975" y="6359525"/>
                <a:ext cx="1501775" cy="366713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dirty="0">
                    <a:solidFill>
                      <a:schemeClr val="bg1"/>
                    </a:solidFill>
                  </a:rPr>
                  <a:t>SOLUTION</a:t>
                </a:r>
              </a:p>
            </p:txBody>
          </p:sp>
        </p:grpSp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643126" y="4706938"/>
              <a:ext cx="3294000" cy="360000"/>
              <a:chOff x="588963" y="4778375"/>
              <a:chExt cx="2136775" cy="612775"/>
            </a:xfrm>
            <a:noFill/>
          </p:grpSpPr>
          <p:sp>
            <p:nvSpPr>
              <p:cNvPr id="42" name="Rectangle 68"/>
              <p:cNvSpPr>
                <a:spLocks noChangeArrowheads="1"/>
              </p:cNvSpPr>
              <p:nvPr/>
            </p:nvSpPr>
            <p:spPr bwMode="auto">
              <a:xfrm>
                <a:off x="598940" y="4778375"/>
                <a:ext cx="2095500" cy="612775"/>
              </a:xfrm>
              <a:prstGeom prst="rect">
                <a:avLst/>
              </a:prstGeom>
              <a:grpFill/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Text Box 12"/>
              <p:cNvSpPr txBox="1">
                <a:spLocks noChangeArrowheads="1"/>
              </p:cNvSpPr>
              <p:nvPr/>
            </p:nvSpPr>
            <p:spPr bwMode="auto">
              <a:xfrm>
                <a:off x="588963" y="4778375"/>
                <a:ext cx="2136775" cy="498227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dirty="0" smtClean="0"/>
                  <a:t>Voltage change </a:t>
                </a:r>
                <a:r>
                  <a:rPr lang="en-GB" sz="1600" dirty="0"/>
                  <a:t>is accepted</a:t>
                </a:r>
              </a:p>
            </p:txBody>
          </p:sp>
        </p:grpSp>
        <p:sp>
          <p:nvSpPr>
            <p:cNvPr id="11" name="Text Box 20"/>
            <p:cNvSpPr txBox="1">
              <a:spLocks noChangeArrowheads="1"/>
            </p:cNvSpPr>
            <p:nvPr/>
          </p:nvSpPr>
          <p:spPr bwMode="auto">
            <a:xfrm>
              <a:off x="6301629" y="3871633"/>
              <a:ext cx="492443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GB" b="1" dirty="0"/>
                <a:t>No</a:t>
              </a:r>
            </a:p>
          </p:txBody>
        </p:sp>
        <p:sp>
          <p:nvSpPr>
            <p:cNvPr id="12" name="Text Box 21"/>
            <p:cNvSpPr txBox="1">
              <a:spLocks noChangeArrowheads="1"/>
            </p:cNvSpPr>
            <p:nvPr/>
          </p:nvSpPr>
          <p:spPr bwMode="auto">
            <a:xfrm>
              <a:off x="2376114" y="3894512"/>
              <a:ext cx="577850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GB" b="1" dirty="0"/>
                <a:t>Yes</a:t>
              </a:r>
            </a:p>
          </p:txBody>
        </p:sp>
        <p:grpSp>
          <p:nvGrpSpPr>
            <p:cNvPr id="13" name="Group 2"/>
            <p:cNvGrpSpPr>
              <a:grpSpLocks/>
            </p:cNvGrpSpPr>
            <p:nvPr/>
          </p:nvGrpSpPr>
          <p:grpSpPr bwMode="auto">
            <a:xfrm>
              <a:off x="2917825" y="3581027"/>
              <a:ext cx="3302000" cy="1044575"/>
              <a:chOff x="2922588" y="3917950"/>
              <a:chExt cx="3302000" cy="1044575"/>
            </a:xfrm>
            <a:noFill/>
          </p:grpSpPr>
          <p:sp>
            <p:nvSpPr>
              <p:cNvPr id="40" name="AutoShape 19"/>
              <p:cNvSpPr>
                <a:spLocks noChangeArrowheads="1"/>
              </p:cNvSpPr>
              <p:nvPr/>
            </p:nvSpPr>
            <p:spPr bwMode="auto">
              <a:xfrm>
                <a:off x="2922588" y="3917950"/>
                <a:ext cx="3302000" cy="1044575"/>
              </a:xfrm>
              <a:prstGeom prst="diamond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Text Box 22"/>
              <p:cNvSpPr txBox="1">
                <a:spLocks noChangeArrowheads="1"/>
              </p:cNvSpPr>
              <p:nvPr/>
            </p:nvSpPr>
            <p:spPr bwMode="auto">
              <a:xfrm>
                <a:off x="3176330" y="4139955"/>
                <a:ext cx="2795588" cy="703262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b="1" i="1" dirty="0"/>
                  <a:t>Record Merit Factor</a:t>
                </a:r>
              </a:p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i="1" dirty="0"/>
                  <a:t>Improvement? </a:t>
                </a:r>
              </a:p>
            </p:txBody>
          </p:sp>
        </p:grpSp>
        <p:sp>
          <p:nvSpPr>
            <p:cNvPr id="14" name="Text Box 29"/>
            <p:cNvSpPr txBox="1">
              <a:spLocks noChangeArrowheads="1"/>
            </p:cNvSpPr>
            <p:nvPr/>
          </p:nvSpPr>
          <p:spPr bwMode="auto">
            <a:xfrm>
              <a:off x="114300" y="2820988"/>
              <a:ext cx="1235075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/>
                <a:t>Iterations</a:t>
              </a:r>
            </a:p>
          </p:txBody>
        </p:sp>
        <p:grpSp>
          <p:nvGrpSpPr>
            <p:cNvPr id="15" name="Group 5"/>
            <p:cNvGrpSpPr>
              <a:grpSpLocks/>
            </p:cNvGrpSpPr>
            <p:nvPr/>
          </p:nvGrpSpPr>
          <p:grpSpPr bwMode="auto">
            <a:xfrm>
              <a:off x="5593978" y="4662489"/>
              <a:ext cx="3294526" cy="360000"/>
              <a:chOff x="6338888" y="4733925"/>
              <a:chExt cx="2413000" cy="581025"/>
            </a:xfrm>
            <a:noFill/>
          </p:grpSpPr>
          <p:sp>
            <p:nvSpPr>
              <p:cNvPr id="38" name="Rectangle 69"/>
              <p:cNvSpPr>
                <a:spLocks noChangeArrowheads="1"/>
              </p:cNvSpPr>
              <p:nvPr/>
            </p:nvSpPr>
            <p:spPr bwMode="auto">
              <a:xfrm>
                <a:off x="6338888" y="4767263"/>
                <a:ext cx="2413000" cy="547687"/>
              </a:xfrm>
              <a:prstGeom prst="rect">
                <a:avLst/>
              </a:prstGeom>
              <a:grpFill/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Text Box 30"/>
              <p:cNvSpPr txBox="1">
                <a:spLocks noChangeArrowheads="1"/>
              </p:cNvSpPr>
              <p:nvPr/>
            </p:nvSpPr>
            <p:spPr bwMode="auto">
              <a:xfrm>
                <a:off x="6357936" y="4733925"/>
                <a:ext cx="2393950" cy="338554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dirty="0" smtClean="0"/>
                  <a:t>Voltage reverts </a:t>
                </a:r>
                <a:r>
                  <a:rPr lang="en-GB" sz="1600" dirty="0"/>
                  <a:t>to previous value</a:t>
                </a:r>
              </a:p>
            </p:txBody>
          </p:sp>
        </p:grpSp>
        <p:grpSp>
          <p:nvGrpSpPr>
            <p:cNvPr id="16" name="Group 1"/>
            <p:cNvGrpSpPr>
              <a:grpSpLocks/>
            </p:cNvGrpSpPr>
            <p:nvPr/>
          </p:nvGrpSpPr>
          <p:grpSpPr bwMode="auto">
            <a:xfrm>
              <a:off x="2936035" y="5109696"/>
              <a:ext cx="3302000" cy="1044575"/>
              <a:chOff x="2924175" y="5067300"/>
              <a:chExt cx="3302000" cy="1044575"/>
            </a:xfrm>
            <a:noFill/>
          </p:grpSpPr>
          <p:sp>
            <p:nvSpPr>
              <p:cNvPr id="36" name="AutoShape 31"/>
              <p:cNvSpPr>
                <a:spLocks noChangeArrowheads="1"/>
              </p:cNvSpPr>
              <p:nvPr/>
            </p:nvSpPr>
            <p:spPr bwMode="auto">
              <a:xfrm>
                <a:off x="2924175" y="5067300"/>
                <a:ext cx="3302000" cy="1044575"/>
              </a:xfrm>
              <a:prstGeom prst="diamond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Text Box 32"/>
              <p:cNvSpPr txBox="1">
                <a:spLocks noChangeArrowheads="1"/>
              </p:cNvSpPr>
              <p:nvPr/>
            </p:nvSpPr>
            <p:spPr bwMode="auto">
              <a:xfrm>
                <a:off x="3194050" y="5374528"/>
                <a:ext cx="2795588" cy="58477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sz="1600" i="1" dirty="0" smtClean="0"/>
                  <a:t>At least a 100 successful iterations?</a:t>
                </a:r>
                <a:endParaRPr lang="en-GB" sz="1600" i="1" dirty="0"/>
              </a:p>
            </p:txBody>
          </p:sp>
        </p:grpSp>
        <p:sp>
          <p:nvSpPr>
            <p:cNvPr id="17" name="Text Box 34"/>
            <p:cNvSpPr txBox="1">
              <a:spLocks noChangeArrowheads="1"/>
            </p:cNvSpPr>
            <p:nvPr/>
          </p:nvSpPr>
          <p:spPr bwMode="auto">
            <a:xfrm>
              <a:off x="5772485" y="6426200"/>
              <a:ext cx="582275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ga-IE" b="1" dirty="0" smtClean="0"/>
                <a:t>Yes</a:t>
              </a:r>
              <a:endParaRPr lang="en-GB" b="1" dirty="0"/>
            </a:p>
          </p:txBody>
        </p:sp>
        <p:sp>
          <p:nvSpPr>
            <p:cNvPr id="18" name="Text Box 36"/>
            <p:cNvSpPr txBox="1">
              <a:spLocks noChangeArrowheads="1"/>
            </p:cNvSpPr>
            <p:nvPr/>
          </p:nvSpPr>
          <p:spPr bwMode="auto">
            <a:xfrm>
              <a:off x="2684463" y="6430963"/>
              <a:ext cx="492443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ga-IE" b="1" dirty="0" smtClean="0"/>
                <a:t>No</a:t>
              </a:r>
              <a:endParaRPr lang="en-GB" b="1" dirty="0"/>
            </a:p>
          </p:txBody>
        </p:sp>
        <p:sp>
          <p:nvSpPr>
            <p:cNvPr id="19" name="AutoShape 37"/>
            <p:cNvSpPr>
              <a:spLocks noChangeArrowheads="1"/>
            </p:cNvSpPr>
            <p:nvPr/>
          </p:nvSpPr>
          <p:spPr bwMode="auto">
            <a:xfrm>
              <a:off x="4392613" y="395288"/>
              <a:ext cx="352425" cy="333375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AutoShape 43"/>
            <p:cNvSpPr>
              <a:spLocks noChangeArrowheads="1"/>
            </p:cNvSpPr>
            <p:nvPr/>
          </p:nvSpPr>
          <p:spPr bwMode="auto">
            <a:xfrm>
              <a:off x="4392613" y="1998009"/>
              <a:ext cx="352425" cy="333375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AutoShape 44"/>
            <p:cNvSpPr>
              <a:spLocks noChangeArrowheads="1"/>
            </p:cNvSpPr>
            <p:nvPr/>
          </p:nvSpPr>
          <p:spPr bwMode="auto">
            <a:xfrm>
              <a:off x="4397375" y="3209646"/>
              <a:ext cx="352425" cy="333375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AutoShape 46"/>
            <p:cNvSpPr>
              <a:spLocks noChangeArrowheads="1"/>
            </p:cNvSpPr>
            <p:nvPr/>
          </p:nvSpPr>
          <p:spPr bwMode="auto">
            <a:xfrm rot="16200000" flipH="1">
              <a:off x="1679014" y="4002275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3" name="AutoShape 51"/>
            <p:cNvSpPr>
              <a:spLocks noChangeArrowheads="1"/>
            </p:cNvSpPr>
            <p:nvPr/>
          </p:nvSpPr>
          <p:spPr bwMode="auto">
            <a:xfrm rot="5400000">
              <a:off x="6824850" y="3987241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4" name="AutoShape 52"/>
            <p:cNvSpPr>
              <a:spLocks noChangeArrowheads="1"/>
            </p:cNvSpPr>
            <p:nvPr/>
          </p:nvSpPr>
          <p:spPr bwMode="auto">
            <a:xfrm rot="10800000">
              <a:off x="6818407" y="5137618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5" name="AutoShape 53"/>
            <p:cNvSpPr>
              <a:spLocks noChangeArrowheads="1"/>
            </p:cNvSpPr>
            <p:nvPr/>
          </p:nvSpPr>
          <p:spPr bwMode="auto">
            <a:xfrm rot="10800000" flipH="1">
              <a:off x="1758296" y="5164485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6" name="AutoShape 54"/>
            <p:cNvSpPr>
              <a:spLocks noChangeArrowheads="1"/>
            </p:cNvSpPr>
            <p:nvPr/>
          </p:nvSpPr>
          <p:spPr bwMode="auto">
            <a:xfrm rot="10800000">
              <a:off x="3492594" y="6130925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7" name="AutoShape 55"/>
            <p:cNvSpPr>
              <a:spLocks noChangeArrowheads="1"/>
            </p:cNvSpPr>
            <p:nvPr/>
          </p:nvSpPr>
          <p:spPr bwMode="auto">
            <a:xfrm rot="10800000" flipH="1">
              <a:off x="5064745" y="6129300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/>
            </a:p>
          </p:txBody>
        </p:sp>
        <p:sp>
          <p:nvSpPr>
            <p:cNvPr id="28" name="AutoShape 58"/>
            <p:cNvSpPr>
              <a:spLocks noChangeArrowheads="1"/>
            </p:cNvSpPr>
            <p:nvPr/>
          </p:nvSpPr>
          <p:spPr bwMode="auto">
            <a:xfrm>
              <a:off x="287338" y="438150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>
                <a:alpha val="87057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grpSp>
          <p:nvGrpSpPr>
            <p:cNvPr id="29" name="Group 64"/>
            <p:cNvGrpSpPr>
              <a:grpSpLocks/>
            </p:cNvGrpSpPr>
            <p:nvPr/>
          </p:nvGrpSpPr>
          <p:grpSpPr bwMode="auto">
            <a:xfrm>
              <a:off x="180975" y="6129338"/>
              <a:ext cx="2208213" cy="587375"/>
              <a:chOff x="270" y="3725"/>
              <a:chExt cx="1391" cy="370"/>
            </a:xfrm>
            <a:solidFill>
              <a:schemeClr val="tx1"/>
            </a:solidFill>
          </p:grpSpPr>
          <p:sp>
            <p:nvSpPr>
              <p:cNvPr id="34" name="AutoShape 57"/>
              <p:cNvSpPr>
                <a:spLocks noChangeArrowheads="1"/>
              </p:cNvSpPr>
              <p:nvPr/>
            </p:nvSpPr>
            <p:spPr bwMode="auto">
              <a:xfrm rot="-5400000">
                <a:off x="297" y="3698"/>
                <a:ext cx="370" cy="424"/>
              </a:xfrm>
              <a:custGeom>
                <a:avLst/>
                <a:gdLst>
                  <a:gd name="T0" fmla="*/ 259 w 21600"/>
                  <a:gd name="T1" fmla="*/ 0 h 21600"/>
                  <a:gd name="T2" fmla="*/ 259 w 21600"/>
                  <a:gd name="T3" fmla="*/ 239 h 21600"/>
                  <a:gd name="T4" fmla="*/ 55 w 21600"/>
                  <a:gd name="T5" fmla="*/ 424 h 21600"/>
                  <a:gd name="T6" fmla="*/ 370 w 21600"/>
                  <a:gd name="T7" fmla="*/ 119 h 21600"/>
                  <a:gd name="T8" fmla="*/ 17694720 60000 65536"/>
                  <a:gd name="T9" fmla="*/ 5898240 60000 65536"/>
                  <a:gd name="T10" fmla="*/ 5898240 60000 65536"/>
                  <a:gd name="T11" fmla="*/ 0 60000 65536"/>
                  <a:gd name="T12" fmla="*/ 12435 w 21600"/>
                  <a:gd name="T13" fmla="*/ 2904 h 21600"/>
                  <a:gd name="T14" fmla="*/ 18214 w 21600"/>
                  <a:gd name="T15" fmla="*/ 9221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1600" y="6079"/>
                    </a:moveTo>
                    <a:lnTo>
                      <a:pt x="15126" y="0"/>
                    </a:lnTo>
                    <a:lnTo>
                      <a:pt x="15126" y="2912"/>
                    </a:lnTo>
                    <a:lnTo>
                      <a:pt x="12427" y="2912"/>
                    </a:lnTo>
                    <a:cubicBezTo>
                      <a:pt x="5564" y="2912"/>
                      <a:pt x="0" y="7052"/>
                      <a:pt x="0" y="12158"/>
                    </a:cubicBezTo>
                    <a:lnTo>
                      <a:pt x="0" y="21600"/>
                    </a:lnTo>
                    <a:lnTo>
                      <a:pt x="6474" y="21600"/>
                    </a:lnTo>
                    <a:lnTo>
                      <a:pt x="6474" y="12158"/>
                    </a:lnTo>
                    <a:cubicBezTo>
                      <a:pt x="6474" y="10550"/>
                      <a:pt x="9139" y="9246"/>
                      <a:pt x="12427" y="9246"/>
                    </a:cubicBezTo>
                    <a:lnTo>
                      <a:pt x="15126" y="9246"/>
                    </a:lnTo>
                    <a:lnTo>
                      <a:pt x="15126" y="12158"/>
                    </a:lnTo>
                    <a:lnTo>
                      <a:pt x="21600" y="60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5" name="Rectangle 59"/>
              <p:cNvSpPr>
                <a:spLocks noChangeArrowheads="1"/>
              </p:cNvSpPr>
              <p:nvPr/>
            </p:nvSpPr>
            <p:spPr bwMode="auto">
              <a:xfrm>
                <a:off x="688" y="3982"/>
                <a:ext cx="973" cy="113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0" name="Rectangle 60"/>
            <p:cNvSpPr>
              <a:spLocks noChangeArrowheads="1"/>
            </p:cNvSpPr>
            <p:nvPr/>
          </p:nvSpPr>
          <p:spPr bwMode="auto">
            <a:xfrm rot="5400000">
              <a:off x="-394179" y="1792767"/>
              <a:ext cx="1543053" cy="180019"/>
            </a:xfrm>
            <a:prstGeom prst="rect">
              <a:avLst/>
            </a:prstGeom>
            <a:solidFill>
              <a:schemeClr val="tx1">
                <a:alpha val="87057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Rectangle 65"/>
            <p:cNvSpPr>
              <a:spLocks noChangeArrowheads="1"/>
            </p:cNvSpPr>
            <p:nvPr/>
          </p:nvSpPr>
          <p:spPr bwMode="auto">
            <a:xfrm rot="5400000">
              <a:off x="-786311" y="4414044"/>
              <a:ext cx="2349500" cy="176212"/>
            </a:xfrm>
            <a:prstGeom prst="rect">
              <a:avLst/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AutoShape 66"/>
            <p:cNvSpPr>
              <a:spLocks noChangeArrowheads="1"/>
            </p:cNvSpPr>
            <p:nvPr/>
          </p:nvSpPr>
          <p:spPr bwMode="auto">
            <a:xfrm rot="-5400000">
              <a:off x="1274454" y="102497"/>
              <a:ext cx="352425" cy="1080000"/>
            </a:xfrm>
            <a:prstGeom prst="downArrow">
              <a:avLst>
                <a:gd name="adj1" fmla="val 50000"/>
                <a:gd name="adj2" fmla="val 86261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AutoShape 67"/>
            <p:cNvSpPr>
              <a:spLocks noChangeArrowheads="1"/>
            </p:cNvSpPr>
            <p:nvPr/>
          </p:nvSpPr>
          <p:spPr bwMode="auto">
            <a:xfrm rot="-5400000">
              <a:off x="6742906" y="6179345"/>
              <a:ext cx="352425" cy="957262"/>
            </a:xfrm>
            <a:prstGeom prst="downArrow">
              <a:avLst>
                <a:gd name="adj1" fmla="val 50000"/>
                <a:gd name="adj2" fmla="val 67905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2" name="Date Placeholder 5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3" name="Footer Placeholder 5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54" name="Slide Number Placeholder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963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4" name="Group 3"/>
          <p:cNvGrpSpPr/>
          <p:nvPr/>
        </p:nvGrpSpPr>
        <p:grpSpPr>
          <a:xfrm>
            <a:off x="1610708" y="21019"/>
            <a:ext cx="6766029" cy="6842439"/>
            <a:chOff x="1610708" y="21019"/>
            <a:chExt cx="6766029" cy="6842439"/>
          </a:xfrm>
        </p:grpSpPr>
        <p:sp>
          <p:nvSpPr>
            <p:cNvPr id="5" name="Text Box 12"/>
            <p:cNvSpPr txBox="1">
              <a:spLocks noChangeArrowheads="1"/>
            </p:cNvSpPr>
            <p:nvPr/>
          </p:nvSpPr>
          <p:spPr bwMode="auto">
            <a:xfrm>
              <a:off x="2103604" y="1781927"/>
              <a:ext cx="1669609" cy="646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Continue optimisation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" name="Text Box 20"/>
            <p:cNvSpPr txBox="1">
              <a:spLocks noChangeArrowheads="1"/>
            </p:cNvSpPr>
            <p:nvPr/>
          </p:nvSpPr>
          <p:spPr bwMode="auto">
            <a:xfrm>
              <a:off x="5332785" y="1041620"/>
              <a:ext cx="513282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GB" sz="2000" dirty="0">
                  <a:latin typeface="Arial" pitchFamily="34" charset="0"/>
                  <a:cs typeface="Arial" pitchFamily="34" charset="0"/>
                </a:rPr>
                <a:t>No</a:t>
              </a:r>
            </a:p>
          </p:txBody>
        </p:sp>
        <p:sp>
          <p:nvSpPr>
            <p:cNvPr id="7" name="Text Box 21"/>
            <p:cNvSpPr txBox="1">
              <a:spLocks noChangeArrowheads="1"/>
            </p:cNvSpPr>
            <p:nvPr/>
          </p:nvSpPr>
          <p:spPr bwMode="auto">
            <a:xfrm>
              <a:off x="3517958" y="1028540"/>
              <a:ext cx="603563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GB" sz="2000" dirty="0">
                  <a:latin typeface="Arial" pitchFamily="34" charset="0"/>
                  <a:cs typeface="Arial" pitchFamily="34" charset="0"/>
                </a:rPr>
                <a:t>Yes</a:t>
              </a:r>
            </a:p>
          </p:txBody>
        </p:sp>
        <p:grpSp>
          <p:nvGrpSpPr>
            <p:cNvPr id="8" name="Group 2"/>
            <p:cNvGrpSpPr>
              <a:grpSpLocks/>
            </p:cNvGrpSpPr>
            <p:nvPr/>
          </p:nvGrpSpPr>
          <p:grpSpPr bwMode="auto">
            <a:xfrm>
              <a:off x="2347194" y="21019"/>
              <a:ext cx="4743451" cy="1209782"/>
              <a:chOff x="2922588" y="3991120"/>
              <a:chExt cx="3302000" cy="1044575"/>
            </a:xfrm>
            <a:noFill/>
          </p:grpSpPr>
          <p:sp>
            <p:nvSpPr>
              <p:cNvPr id="31" name="AutoShape 19"/>
              <p:cNvSpPr>
                <a:spLocks noChangeArrowheads="1"/>
              </p:cNvSpPr>
              <p:nvPr/>
            </p:nvSpPr>
            <p:spPr bwMode="auto">
              <a:xfrm>
                <a:off x="2922588" y="3991120"/>
                <a:ext cx="3302000" cy="1044575"/>
              </a:xfrm>
              <a:prstGeom prst="diamond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2" name="Text Box 22"/>
              <p:cNvSpPr txBox="1">
                <a:spLocks noChangeArrowheads="1"/>
              </p:cNvSpPr>
              <p:nvPr/>
            </p:nvSpPr>
            <p:spPr bwMode="auto">
              <a:xfrm>
                <a:off x="3184651" y="4140297"/>
                <a:ext cx="2795588" cy="705094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GB" b="1" dirty="0" smtClean="0">
                    <a:latin typeface="Arial" pitchFamily="34" charset="0"/>
                    <a:cs typeface="Arial" pitchFamily="34" charset="0"/>
                  </a:rPr>
                  <a:t>Improvement in</a:t>
                </a:r>
              </a:p>
              <a:p>
                <a:pPr algn="ctr" eaLnBrk="1" hangingPunct="1">
                  <a:spcBef>
                    <a:spcPct val="50000"/>
                  </a:spcBef>
                </a:pPr>
                <a:r>
                  <a:rPr lang="en-GB" b="1" dirty="0" smtClean="0">
                    <a:latin typeface="Arial" pitchFamily="34" charset="0"/>
                    <a:cs typeface="Arial" pitchFamily="34" charset="0"/>
                  </a:rPr>
                  <a:t>MF within last </a:t>
                </a:r>
                <a:r>
                  <a:rPr lang="en-GB" b="1" i="1" dirty="0" smtClean="0">
                    <a:latin typeface="Arial" pitchFamily="34" charset="0"/>
                    <a:cs typeface="Arial" pitchFamily="34" charset="0"/>
                  </a:rPr>
                  <a:t>n</a:t>
                </a:r>
                <a:r>
                  <a:rPr lang="en-GB" b="1" dirty="0" smtClean="0">
                    <a:latin typeface="Arial" pitchFamily="34" charset="0"/>
                    <a:cs typeface="Arial" pitchFamily="34" charset="0"/>
                  </a:rPr>
                  <a:t> iterations?</a:t>
                </a:r>
                <a:endParaRPr lang="en-GB" dirty="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9" name="Text Box 30"/>
            <p:cNvSpPr txBox="1">
              <a:spLocks noChangeArrowheads="1"/>
            </p:cNvSpPr>
            <p:nvPr/>
          </p:nvSpPr>
          <p:spPr bwMode="auto">
            <a:xfrm>
              <a:off x="5269971" y="1781927"/>
              <a:ext cx="3106766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Activate compensation: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AutoShape 46"/>
            <p:cNvSpPr>
              <a:spLocks noChangeArrowheads="1"/>
            </p:cNvSpPr>
            <p:nvPr/>
          </p:nvSpPr>
          <p:spPr bwMode="auto">
            <a:xfrm rot="16200000" flipH="1">
              <a:off x="2935670" y="1101335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AutoShape 51"/>
            <p:cNvSpPr>
              <a:spLocks noChangeArrowheads="1"/>
            </p:cNvSpPr>
            <p:nvPr/>
          </p:nvSpPr>
          <p:spPr bwMode="auto">
            <a:xfrm rot="5400000">
              <a:off x="5822777" y="1112448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AutoShape 53"/>
            <p:cNvSpPr>
              <a:spLocks noChangeArrowheads="1"/>
            </p:cNvSpPr>
            <p:nvPr/>
          </p:nvSpPr>
          <p:spPr bwMode="auto">
            <a:xfrm rot="10800000" flipH="1">
              <a:off x="2964998" y="5584099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AutoShape 54"/>
            <p:cNvSpPr>
              <a:spLocks noChangeArrowheads="1"/>
            </p:cNvSpPr>
            <p:nvPr/>
          </p:nvSpPr>
          <p:spPr bwMode="auto">
            <a:xfrm rot="10800000">
              <a:off x="5806961" y="5584099"/>
              <a:ext cx="587375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AutoShape 58"/>
            <p:cNvSpPr>
              <a:spLocks noChangeArrowheads="1"/>
            </p:cNvSpPr>
            <p:nvPr/>
          </p:nvSpPr>
          <p:spPr bwMode="auto">
            <a:xfrm>
              <a:off x="1706563" y="516100"/>
              <a:ext cx="594000" cy="6731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Rectangle 60"/>
            <p:cNvSpPr>
              <a:spLocks noChangeArrowheads="1"/>
            </p:cNvSpPr>
            <p:nvPr/>
          </p:nvSpPr>
          <p:spPr bwMode="auto">
            <a:xfrm rot="5400000">
              <a:off x="-521932" y="3419252"/>
              <a:ext cx="4627426" cy="180020"/>
            </a:xfrm>
            <a:prstGeom prst="rect">
              <a:avLst/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 Box 30"/>
            <p:cNvSpPr txBox="1">
              <a:spLocks noChangeArrowheads="1"/>
            </p:cNvSpPr>
            <p:nvPr/>
          </p:nvSpPr>
          <p:spPr bwMode="auto">
            <a:xfrm>
              <a:off x="5269725" y="3373304"/>
              <a:ext cx="3107012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Measure MF for </a:t>
              </a:r>
              <a:r>
                <a:rPr lang="en-GB" i="1" dirty="0" smtClean="0">
                  <a:latin typeface="Arial" pitchFamily="34" charset="0"/>
                  <a:cs typeface="Arial" pitchFamily="34" charset="0"/>
                </a:rPr>
                <a:t>m</a:t>
              </a:r>
              <a:r>
                <a:rPr lang="en-GB" dirty="0" smtClean="0">
                  <a:latin typeface="Arial" pitchFamily="34" charset="0"/>
                  <a:cs typeface="Arial" pitchFamily="34" charset="0"/>
                </a:rPr>
                <a:t> iterations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7" name="Text Box 30"/>
            <p:cNvSpPr txBox="1">
              <a:spLocks noChangeArrowheads="1"/>
            </p:cNvSpPr>
            <p:nvPr/>
          </p:nvSpPr>
          <p:spPr bwMode="auto">
            <a:xfrm>
              <a:off x="5269396" y="4131114"/>
              <a:ext cx="3107341" cy="646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Calculate mean and </a:t>
              </a:r>
              <a:r>
                <a:rPr lang="el-GR" dirty="0" smtClean="0">
                  <a:latin typeface="Arial" pitchFamily="34" charset="0"/>
                  <a:cs typeface="Arial" pitchFamily="34" charset="0"/>
                </a:rPr>
                <a:t>σ</a:t>
              </a:r>
              <a:r>
                <a:rPr lang="en-GB" dirty="0" smtClean="0">
                  <a:latin typeface="Arial" pitchFamily="34" charset="0"/>
                  <a:cs typeface="Arial" pitchFamily="34" charset="0"/>
                </a:rPr>
                <a:t/>
              </a:r>
              <a:br>
                <a:rPr lang="en-GB" dirty="0" smtClean="0">
                  <a:latin typeface="Arial" pitchFamily="34" charset="0"/>
                  <a:cs typeface="Arial" pitchFamily="34" charset="0"/>
                </a:rPr>
              </a:br>
              <a:r>
                <a:rPr lang="en-GB" dirty="0" smtClean="0">
                  <a:latin typeface="Arial" pitchFamily="34" charset="0"/>
                  <a:cs typeface="Arial" pitchFamily="34" charset="0"/>
                </a:rPr>
                <a:t>of </a:t>
              </a:r>
              <a:r>
                <a:rPr lang="en-GB" i="1" dirty="0" smtClean="0">
                  <a:latin typeface="Arial" pitchFamily="34" charset="0"/>
                  <a:cs typeface="Arial" pitchFamily="34" charset="0"/>
                </a:rPr>
                <a:t>m</a:t>
              </a:r>
              <a:r>
                <a:rPr lang="en-GB" dirty="0" smtClean="0">
                  <a:latin typeface="Arial" pitchFamily="34" charset="0"/>
                  <a:cs typeface="Arial" pitchFamily="34" charset="0"/>
                </a:rPr>
                <a:t> measurements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" name="Text Box 30"/>
            <p:cNvSpPr txBox="1">
              <a:spLocks noChangeArrowheads="1"/>
            </p:cNvSpPr>
            <p:nvPr/>
          </p:nvSpPr>
          <p:spPr bwMode="auto">
            <a:xfrm>
              <a:off x="5269725" y="5173678"/>
              <a:ext cx="3107012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Replace best MF with mean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Text Box 12"/>
            <p:cNvSpPr txBox="1">
              <a:spLocks noChangeArrowheads="1"/>
            </p:cNvSpPr>
            <p:nvPr/>
          </p:nvSpPr>
          <p:spPr bwMode="auto">
            <a:xfrm>
              <a:off x="2116501" y="5105441"/>
              <a:ext cx="1669609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Keep best MF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" name="AutoShape 44"/>
            <p:cNvSpPr>
              <a:spLocks noChangeArrowheads="1"/>
            </p:cNvSpPr>
            <p:nvPr/>
          </p:nvSpPr>
          <p:spPr bwMode="auto">
            <a:xfrm>
              <a:off x="2892807" y="2561858"/>
              <a:ext cx="352425" cy="2361556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5269972" y="2617840"/>
              <a:ext cx="3106765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Apply best mirror shape</a:t>
              </a:r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Text Box 30"/>
            <p:cNvSpPr txBox="1">
              <a:spLocks noChangeArrowheads="1"/>
            </p:cNvSpPr>
            <p:nvPr/>
          </p:nvSpPr>
          <p:spPr bwMode="auto">
            <a:xfrm>
              <a:off x="3752193" y="5607914"/>
              <a:ext cx="1781504" cy="646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dirty="0" smtClean="0">
                  <a:latin typeface="Arial" pitchFamily="34" charset="0"/>
                  <a:cs typeface="Arial" pitchFamily="34" charset="0"/>
                </a:rPr>
                <a:t>Resume optimisation</a:t>
              </a:r>
            </a:p>
          </p:txBody>
        </p:sp>
        <p:grpSp>
          <p:nvGrpSpPr>
            <p:cNvPr id="23" name="Group 64"/>
            <p:cNvGrpSpPr>
              <a:grpSpLocks/>
            </p:cNvGrpSpPr>
            <p:nvPr/>
          </p:nvGrpSpPr>
          <p:grpSpPr bwMode="auto">
            <a:xfrm>
              <a:off x="1610708" y="6256329"/>
              <a:ext cx="2315042" cy="587375"/>
              <a:chOff x="257" y="3837"/>
              <a:chExt cx="1323" cy="370"/>
            </a:xfrm>
            <a:solidFill>
              <a:schemeClr val="tx1"/>
            </a:solidFill>
          </p:grpSpPr>
          <p:sp>
            <p:nvSpPr>
              <p:cNvPr id="29" name="AutoShape 57"/>
              <p:cNvSpPr>
                <a:spLocks noChangeArrowheads="1"/>
              </p:cNvSpPr>
              <p:nvPr/>
            </p:nvSpPr>
            <p:spPr bwMode="auto">
              <a:xfrm rot="16200000">
                <a:off x="284" y="3810"/>
                <a:ext cx="370" cy="424"/>
              </a:xfrm>
              <a:custGeom>
                <a:avLst/>
                <a:gdLst>
                  <a:gd name="T0" fmla="*/ 259 w 21600"/>
                  <a:gd name="T1" fmla="*/ 0 h 21600"/>
                  <a:gd name="T2" fmla="*/ 259 w 21600"/>
                  <a:gd name="T3" fmla="*/ 239 h 21600"/>
                  <a:gd name="T4" fmla="*/ 55 w 21600"/>
                  <a:gd name="T5" fmla="*/ 424 h 21600"/>
                  <a:gd name="T6" fmla="*/ 370 w 21600"/>
                  <a:gd name="T7" fmla="*/ 119 h 21600"/>
                  <a:gd name="T8" fmla="*/ 17694720 60000 65536"/>
                  <a:gd name="T9" fmla="*/ 5898240 60000 65536"/>
                  <a:gd name="T10" fmla="*/ 5898240 60000 65536"/>
                  <a:gd name="T11" fmla="*/ 0 60000 65536"/>
                  <a:gd name="T12" fmla="*/ 12435 w 21600"/>
                  <a:gd name="T13" fmla="*/ 2904 h 21600"/>
                  <a:gd name="T14" fmla="*/ 18214 w 21600"/>
                  <a:gd name="T15" fmla="*/ 9221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1600" y="6079"/>
                    </a:moveTo>
                    <a:lnTo>
                      <a:pt x="15126" y="0"/>
                    </a:lnTo>
                    <a:lnTo>
                      <a:pt x="15126" y="2912"/>
                    </a:lnTo>
                    <a:lnTo>
                      <a:pt x="12427" y="2912"/>
                    </a:lnTo>
                    <a:cubicBezTo>
                      <a:pt x="5564" y="2912"/>
                      <a:pt x="0" y="7052"/>
                      <a:pt x="0" y="12158"/>
                    </a:cubicBezTo>
                    <a:lnTo>
                      <a:pt x="0" y="21600"/>
                    </a:lnTo>
                    <a:lnTo>
                      <a:pt x="6474" y="21600"/>
                    </a:lnTo>
                    <a:lnTo>
                      <a:pt x="6474" y="12158"/>
                    </a:lnTo>
                    <a:cubicBezTo>
                      <a:pt x="6474" y="10550"/>
                      <a:pt x="9139" y="9246"/>
                      <a:pt x="12427" y="9246"/>
                    </a:cubicBezTo>
                    <a:lnTo>
                      <a:pt x="15126" y="9246"/>
                    </a:lnTo>
                    <a:lnTo>
                      <a:pt x="15126" y="12158"/>
                    </a:lnTo>
                    <a:lnTo>
                      <a:pt x="21600" y="60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20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0" name="Rectangle 59"/>
              <p:cNvSpPr>
                <a:spLocks noChangeArrowheads="1"/>
              </p:cNvSpPr>
              <p:nvPr/>
            </p:nvSpPr>
            <p:spPr bwMode="auto">
              <a:xfrm>
                <a:off x="523" y="4096"/>
                <a:ext cx="1057" cy="107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4" name="AutoShape 54"/>
            <p:cNvSpPr>
              <a:spLocks noChangeArrowheads="1"/>
            </p:cNvSpPr>
            <p:nvPr/>
          </p:nvSpPr>
          <p:spPr bwMode="auto">
            <a:xfrm rot="10800000">
              <a:off x="4158594" y="6287458"/>
              <a:ext cx="587375" cy="576000"/>
            </a:xfrm>
            <a:custGeom>
              <a:avLst/>
              <a:gdLst>
                <a:gd name="T0" fmla="*/ 411326 w 21600"/>
                <a:gd name="T1" fmla="*/ 0 h 21600"/>
                <a:gd name="T2" fmla="*/ 411326 w 21600"/>
                <a:gd name="T3" fmla="*/ 378868 h 21600"/>
                <a:gd name="T4" fmla="*/ 88025 w 21600"/>
                <a:gd name="T5" fmla="*/ 673100 h 21600"/>
                <a:gd name="T6" fmla="*/ 587375 w 21600"/>
                <a:gd name="T7" fmla="*/ 189434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2912 h 21600"/>
                <a:gd name="T14" fmla="*/ 18227 w 21600"/>
                <a:gd name="T15" fmla="*/ 924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lnTo>
                    <a:pt x="21600" y="6079"/>
                  </a:ln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GB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5" name="AutoShape 44"/>
            <p:cNvSpPr>
              <a:spLocks noChangeArrowheads="1"/>
            </p:cNvSpPr>
            <p:nvPr/>
          </p:nvSpPr>
          <p:spPr bwMode="auto">
            <a:xfrm>
              <a:off x="6130585" y="4818967"/>
              <a:ext cx="352425" cy="324000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6" name="AutoShape 44"/>
            <p:cNvSpPr>
              <a:spLocks noChangeArrowheads="1"/>
            </p:cNvSpPr>
            <p:nvPr/>
          </p:nvSpPr>
          <p:spPr bwMode="auto">
            <a:xfrm>
              <a:off x="6130585" y="3776655"/>
              <a:ext cx="352425" cy="324000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7" name="AutoShape 44"/>
            <p:cNvSpPr>
              <a:spLocks noChangeArrowheads="1"/>
            </p:cNvSpPr>
            <p:nvPr/>
          </p:nvSpPr>
          <p:spPr bwMode="auto">
            <a:xfrm>
              <a:off x="6130585" y="3033941"/>
              <a:ext cx="352425" cy="324000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8" name="AutoShape 44"/>
            <p:cNvSpPr>
              <a:spLocks noChangeArrowheads="1"/>
            </p:cNvSpPr>
            <p:nvPr/>
          </p:nvSpPr>
          <p:spPr bwMode="auto">
            <a:xfrm>
              <a:off x="6130585" y="2229837"/>
              <a:ext cx="352425" cy="324000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en-US" sz="20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3" name="Date Placeholder 3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34" name="Footer Placeholder 3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799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1262" t="1900" r="-1262" b="16781"/>
          <a:stretch/>
        </p:blipFill>
        <p:spPr>
          <a:xfrm>
            <a:off x="248696" y="510734"/>
            <a:ext cx="2162175" cy="1719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4551"/>
            <a:ext cx="10972800" cy="1143000"/>
          </a:xfrm>
        </p:spPr>
        <p:txBody>
          <a:bodyPr/>
          <a:lstStyle/>
          <a:p>
            <a:r>
              <a:rPr lang="en-GB" dirty="0" smtClean="0"/>
              <a:t>Deformable Membrane Mirror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16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71" t="23034" r="33799" b="35120"/>
          <a:stretch/>
        </p:blipFill>
        <p:spPr>
          <a:xfrm>
            <a:off x="285206" y="2339451"/>
            <a:ext cx="3439236" cy="3848669"/>
          </a:xfrm>
          <a:prstGeom prst="rect">
            <a:avLst/>
          </a:prstGeom>
        </p:spPr>
      </p:pic>
      <p:pic>
        <p:nvPicPr>
          <p:cNvPr id="9" name="Picture 2" descr="N:\DMM.jpg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5391" y="4149330"/>
            <a:ext cx="5897349" cy="231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https://lh3.googleusercontent.com/KFJFOCBitB1Vz8peTF5wLlFi7FVrwN2C_rG044w5EByarO7JFxl4KhEbLfFRFKvEkcIjteZdmkAsWQqvqAv_BmsSlZdOtjXKBBLwrqCHVm4ZRd590RUNdFdTy1LYVATh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1"/>
          <a:stretch/>
        </p:blipFill>
        <p:spPr bwMode="auto">
          <a:xfrm>
            <a:off x="4165600" y="1023993"/>
            <a:ext cx="3784341" cy="312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N:\Inspire project\Coherent talk\pics for coherent talk\Logo_Boston_Micromachines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850" y="5077092"/>
            <a:ext cx="1911582" cy="92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/>
          <a:srcRect l="14212" t="3980" r="17786" b="4514"/>
          <a:stretch/>
        </p:blipFill>
        <p:spPr>
          <a:xfrm>
            <a:off x="9185850" y="78236"/>
            <a:ext cx="720000" cy="1017521"/>
          </a:xfrm>
          <a:prstGeom prst="rect">
            <a:avLst/>
          </a:prstGeom>
        </p:spPr>
      </p:pic>
      <p:graphicFrame>
        <p:nvGraphicFramePr>
          <p:cNvPr id="13" name="Group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872159"/>
              </p:ext>
            </p:extLst>
          </p:nvPr>
        </p:nvGraphicFramePr>
        <p:xfrm>
          <a:off x="8711677" y="923003"/>
          <a:ext cx="3138488" cy="3977696"/>
        </p:xfrm>
        <a:graphic>
          <a:graphicData uri="http://schemas.openxmlformats.org/drawingml/2006/table">
            <a:tbl>
              <a:tblPr/>
              <a:tblGrid>
                <a:gridCol w="1902415"/>
                <a:gridCol w="1236073"/>
              </a:tblGrid>
              <a:tr h="38411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BMC </a:t>
                      </a: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multi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MEMS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Technology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el.static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Coating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Al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Actuators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140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Stroke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3</a:t>
                      </a: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.5 </a:t>
                      </a:r>
                      <a:r>
                        <a:rPr kumimoji="0" lang="en-GB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μm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Pitch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400µm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Av. Step size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&lt; 1nm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Actuated area (D)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4.4</a:t>
                      </a: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mm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81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AR coating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400-1100nm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43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Frame rate (max)</a:t>
                      </a:r>
                      <a:endParaRPr kumimoji="0" lang="en-GB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pitchFamily="18" charset="0"/>
                        <a:cs typeface="Arial" charset="0"/>
                      </a:endParaRP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ga-IE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pitchFamily="18" charset="0"/>
                          <a:cs typeface="Arial" charset="0"/>
                        </a:rPr>
                        <a:t>34kHz</a:t>
                      </a:r>
                    </a:p>
                  </a:txBody>
                  <a:tcPr marL="91431" marR="9143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990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086" y="3886994"/>
            <a:ext cx="910731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8749" y="-1552540"/>
            <a:ext cx="10869542" cy="54395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675" y="455638"/>
            <a:ext cx="5553850" cy="5258534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663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2087"/>
            <a:ext cx="4525963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917" y="1682087"/>
            <a:ext cx="4525963" cy="4525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980" y="1951311"/>
            <a:ext cx="6204149" cy="433088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014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21" y="274638"/>
            <a:ext cx="2197535" cy="2155029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94295" y="215500"/>
            <a:ext cx="5057633" cy="4428333"/>
            <a:chOff x="2667000" y="0"/>
            <a:chExt cx="6858000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8652680" y="89972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>
                  <a:solidFill>
                    <a:schemeClr val="bg1"/>
                  </a:solidFill>
                </a:rPr>
                <a:t>shape</a:t>
              </a:r>
              <a:endParaRPr lang="ga-IE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928461" y="273597"/>
            <a:ext cx="4143233" cy="3814549"/>
            <a:chOff x="2667000" y="0"/>
            <a:chExt cx="6858000" cy="6858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8297839" y="512081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>
                  <a:solidFill>
                    <a:schemeClr val="bg1"/>
                  </a:solidFill>
                </a:rPr>
                <a:t>mid</a:t>
              </a:r>
              <a:endParaRPr lang="ga-IE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598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intro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Microscope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Setup</a:t>
            </a:r>
            <a:endParaRPr lang="ga-I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Light-sheet microscopy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Optical setup</a:t>
            </a:r>
          </a:p>
          <a:p>
            <a:pPr lvl="1"/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Sample preparation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Adaptive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Optics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lvl="1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Wavefront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sensorless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aberration correction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Random Search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lvl="1"/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System aberration correction</a:t>
            </a:r>
            <a:endParaRPr lang="ga-I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Outlook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880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4009"/>
            <a:ext cx="6493483" cy="453286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20</a:t>
            </a:fld>
            <a:endParaRPr lang="en-GB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76" y="1085850"/>
            <a:ext cx="6483598" cy="4525963"/>
          </a:xfrm>
        </p:spPr>
      </p:pic>
    </p:spTree>
    <p:extLst>
      <p:ext uri="{BB962C8B-B14F-4D97-AF65-F5344CB8AC3E}">
        <p14:creationId xmlns:p14="http://schemas.microsoft.com/office/powerpoint/2010/main" val="519496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ga-IE" b="1" dirty="0"/>
              <a:t>Realtime wavefront sensing in a SPIM microscope, and active aberration tracking</a:t>
            </a:r>
            <a:r>
              <a:rPr lang="ga-IE" dirty="0"/>
              <a:t> </a:t>
            </a:r>
            <a:r>
              <a:rPr lang="ga-IE" i="1" dirty="0"/>
              <a:t>(Invited Paper)</a:t>
            </a:r>
            <a:r>
              <a:rPr lang="ga-IE" dirty="0"/>
              <a:t> </a:t>
            </a:r>
            <a:br>
              <a:rPr lang="ga-IE" dirty="0"/>
            </a:br>
            <a:r>
              <a:rPr lang="ga-IE" dirty="0"/>
              <a:t>Paper 9335-9</a:t>
            </a:r>
            <a:br>
              <a:rPr lang="ga-IE" dirty="0"/>
            </a:br>
            <a:r>
              <a:rPr lang="ga-IE" dirty="0"/>
              <a:t>Time: 1:20 PM - 1:50 PM </a:t>
            </a:r>
            <a:br>
              <a:rPr lang="ga-IE" dirty="0"/>
            </a:br>
            <a:r>
              <a:rPr lang="ga-IE" dirty="0"/>
              <a:t>Author(s): Jonathan M. Taylor, Univ. of Glasgow (United Kingdom); Christopher D. Saunter, Cyril J. Bourgenot, Gordon D. Love, John M. Girkin, Durham Univ. (United Kingdom)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435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0" y="220046"/>
            <a:ext cx="10972800" cy="1143000"/>
          </a:xfrm>
        </p:spPr>
        <p:txBody>
          <a:bodyPr/>
          <a:lstStyle/>
          <a:p>
            <a:r>
              <a:rPr lang="it-IT" dirty="0" smtClean="0"/>
              <a:t>Acknowledgments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0291" y="1185591"/>
            <a:ext cx="3225421" cy="53583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 smtClean="0"/>
              <a:t>Ludovico Silvestri</a:t>
            </a:r>
          </a:p>
          <a:p>
            <a:pPr marL="0" indent="0">
              <a:buNone/>
            </a:pPr>
            <a:r>
              <a:rPr lang="it-IT" sz="2400" dirty="0" smtClean="0"/>
              <a:t>Irene Costantini</a:t>
            </a:r>
          </a:p>
          <a:p>
            <a:pPr marL="0" indent="0">
              <a:buNone/>
            </a:pPr>
            <a:r>
              <a:rPr lang="it-IT" sz="2400" dirty="0" smtClean="0"/>
              <a:t>Leonardo Sacconi</a:t>
            </a:r>
            <a:endParaRPr lang="ga-IE" sz="2400" dirty="0" smtClean="0"/>
          </a:p>
          <a:p>
            <a:pPr marL="0" indent="0">
              <a:buNone/>
            </a:pPr>
            <a:r>
              <a:rPr lang="ga-IE" sz="2400" dirty="0" smtClean="0"/>
              <a:t>Francesco Pavone</a:t>
            </a:r>
            <a:endParaRPr lang="it-IT" sz="2400" dirty="0" smtClean="0"/>
          </a:p>
          <a:p>
            <a:pPr marL="0" indent="0">
              <a:buNone/>
            </a:pPr>
            <a:endParaRPr lang="it-IT" sz="2400" dirty="0" smtClean="0"/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smtClean="0"/>
              <a:t>Paolo Frasconi</a:t>
            </a:r>
          </a:p>
          <a:p>
            <a:pPr marL="0" indent="0">
              <a:buNone/>
            </a:pPr>
            <a:r>
              <a:rPr lang="it-IT" sz="2400" dirty="0" smtClean="0"/>
              <a:t>Marco </a:t>
            </a:r>
            <a:r>
              <a:rPr lang="it-IT" sz="2400" dirty="0" err="1" smtClean="0"/>
              <a:t>Paciscopi</a:t>
            </a:r>
            <a:endParaRPr lang="it-IT" sz="2400" dirty="0" smtClean="0"/>
          </a:p>
          <a:p>
            <a:pPr marL="0" indent="0">
              <a:buNone/>
            </a:pPr>
            <a:endParaRPr lang="it-IT" sz="2400" dirty="0" smtClean="0"/>
          </a:p>
          <a:p>
            <a:pPr marL="0" indent="0">
              <a:buNone/>
            </a:pPr>
            <a:r>
              <a:rPr lang="en-GB" sz="2400" dirty="0"/>
              <a:t>Giulio </a:t>
            </a:r>
            <a:r>
              <a:rPr lang="en-GB" sz="2400" dirty="0" err="1" smtClean="0"/>
              <a:t>Iannello</a:t>
            </a:r>
            <a:endParaRPr lang="en-GB" sz="2400" dirty="0" smtClean="0"/>
          </a:p>
          <a:p>
            <a:pPr marL="0" indent="0">
              <a:buNone/>
            </a:pPr>
            <a:r>
              <a:rPr lang="en-GB" sz="2400" dirty="0"/>
              <a:t>Alessandro Bria</a:t>
            </a:r>
          </a:p>
          <a:p>
            <a:pPr marL="0" indent="0">
              <a:buNone/>
            </a:pPr>
            <a:r>
              <a:rPr lang="en-GB" sz="2400" dirty="0"/>
              <a:t>Leonardo </a:t>
            </a:r>
            <a:r>
              <a:rPr lang="en-GB" sz="2400" dirty="0" err="1" smtClean="0"/>
              <a:t>Onofri</a:t>
            </a:r>
            <a:endParaRPr lang="it-IT" sz="2400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552" y="886834"/>
            <a:ext cx="3251423" cy="137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507" y="3261905"/>
            <a:ext cx="1695704" cy="847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254" y="4672854"/>
            <a:ext cx="1012790" cy="972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552" y="4617488"/>
            <a:ext cx="1524000" cy="1104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552" y="5341040"/>
            <a:ext cx="2133600" cy="609600"/>
          </a:xfrm>
          <a:prstGeom prst="rect">
            <a:avLst/>
          </a:prstGeom>
        </p:spPr>
      </p:pic>
      <p:sp>
        <p:nvSpPr>
          <p:cNvPr id="12" name="Segnaposto contenuto 2"/>
          <p:cNvSpPr txBox="1">
            <a:spLocks/>
          </p:cNvSpPr>
          <p:nvPr/>
        </p:nvSpPr>
        <p:spPr>
          <a:xfrm>
            <a:off x="5957448" y="768226"/>
            <a:ext cx="3225421" cy="5358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400" dirty="0" smtClean="0"/>
              <a:t>Bruno Weber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400" dirty="0" smtClean="0"/>
              <a:t>Matthias Schneider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/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400" dirty="0" smtClean="0"/>
              <a:t>Jean-Piere Ghobril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/>
          </a:p>
          <a:p>
            <a:pPr marL="0" indent="0">
              <a:buFont typeface="Arial" panose="020B0604020202020204" pitchFamily="34" charset="0"/>
              <a:buNone/>
            </a:pPr>
            <a:endParaRPr lang="it-IT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400" dirty="0" smtClean="0"/>
              <a:t>Marcel van ‘t Hoff</a:t>
            </a:r>
            <a:endParaRPr lang="it-IT" sz="2400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889" y="4950057"/>
            <a:ext cx="1533092" cy="1365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7350" y="1244799"/>
            <a:ext cx="1531218" cy="14842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0411" y="3211778"/>
            <a:ext cx="2511014" cy="1255507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9751"/>
            <a:ext cx="10972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 smtClean="0"/>
              <a:t>Our latest component: detection focus adaptation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496" y="154498"/>
            <a:ext cx="1401669" cy="1401669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93" y="1884624"/>
            <a:ext cx="4560940" cy="398611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188388" y="1894014"/>
            <a:ext cx="67629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optimizing parameters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every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 of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tissue for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linearly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interpolating the values </a:t>
            </a:r>
            <a:endParaRPr lang="en-GB" sz="20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ptimal parameters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identified by finding maxima in a specified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neighbourhood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corresponding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quality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automate this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process: optical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focus-quality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 is </a:t>
            </a:r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ratio of high frequency and low frequency signal in Fourier </a:t>
            </a:r>
            <a:r>
              <a:rPr lang="en-GB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56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2520676" y="-1318578"/>
            <a:ext cx="16261513" cy="9023132"/>
            <a:chOff x="-2520676" y="-1318578"/>
            <a:chExt cx="16261513" cy="9023132"/>
          </a:xfrm>
        </p:grpSpPr>
        <p:cxnSp>
          <p:nvCxnSpPr>
            <p:cNvPr id="99" name="Connettore 1 98"/>
            <p:cNvCxnSpPr>
              <a:stCxn id="8" idx="3"/>
              <a:endCxn id="3" idx="1"/>
            </p:cNvCxnSpPr>
            <p:nvPr/>
          </p:nvCxnSpPr>
          <p:spPr>
            <a:xfrm>
              <a:off x="3145929" y="3276600"/>
              <a:ext cx="1205086" cy="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/>
          </p:nvCxnSpPr>
          <p:spPr>
            <a:xfrm rot="10800000">
              <a:off x="2885409" y="-415746"/>
              <a:ext cx="1194206" cy="0"/>
            </a:xfrm>
            <a:prstGeom prst="line">
              <a:avLst/>
            </a:prstGeom>
            <a:ln w="57150">
              <a:solidFill>
                <a:srgbClr val="C0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/>
          </p:nvCxnSpPr>
          <p:spPr>
            <a:xfrm>
              <a:off x="3114642" y="1110590"/>
              <a:ext cx="554241" cy="0"/>
            </a:xfrm>
            <a:prstGeom prst="line">
              <a:avLst/>
            </a:prstGeom>
            <a:ln w="57150">
              <a:solidFill>
                <a:srgbClr val="FF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/>
          </p:nvCxnSpPr>
          <p:spPr>
            <a:xfrm>
              <a:off x="6234881" y="3622309"/>
              <a:ext cx="731716" cy="1187862"/>
            </a:xfrm>
            <a:prstGeom prst="line">
              <a:avLst/>
            </a:prstGeom>
            <a:ln w="57150">
              <a:solidFill>
                <a:srgbClr val="00B0F0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asellaDiTesto 197"/>
            <p:cNvSpPr txBox="1"/>
            <p:nvPr/>
          </p:nvSpPr>
          <p:spPr>
            <a:xfrm>
              <a:off x="3908722" y="-1318578"/>
              <a:ext cx="217212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b="1" dirty="0" err="1" smtClean="0"/>
                <a:t>Pulse</a:t>
              </a:r>
              <a:r>
                <a:rPr lang="it-IT" sz="2200" b="1" dirty="0" smtClean="0"/>
                <a:t> </a:t>
              </a:r>
              <a:r>
                <a:rPr lang="it-IT" sz="2200" b="1" dirty="0" err="1" smtClean="0"/>
                <a:t>amplifier</a:t>
              </a:r>
              <a:endParaRPr lang="it-IT" sz="2200" b="1" dirty="0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1242572" y="-1145050"/>
              <a:ext cx="2320641" cy="8671590"/>
              <a:chOff x="1433072" y="-1145050"/>
              <a:chExt cx="2320641" cy="8671590"/>
            </a:xfrm>
          </p:grpSpPr>
          <p:sp>
            <p:nvSpPr>
              <p:cNvPr id="203" name="CasellaDiTesto 202"/>
              <p:cNvSpPr txBox="1"/>
              <p:nvPr/>
            </p:nvSpPr>
            <p:spPr>
              <a:xfrm>
                <a:off x="1433072" y="3013805"/>
                <a:ext cx="62470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PC1</a:t>
                </a:r>
                <a:endParaRPr lang="it-IT" sz="2200" b="1" dirty="0"/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1611046" y="-1145050"/>
                <a:ext cx="2142667" cy="8671590"/>
                <a:chOff x="1611046" y="-1145050"/>
                <a:chExt cx="2142667" cy="8671590"/>
              </a:xfrm>
            </p:grpSpPr>
            <p:pic>
              <p:nvPicPr>
                <p:cNvPr id="8" name="Immagine 7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296" r="13066"/>
                <a:stretch/>
              </p:blipFill>
              <p:spPr>
                <a:xfrm>
                  <a:off x="2028329" y="2400300"/>
                  <a:ext cx="1308100" cy="1752600"/>
                </a:xfrm>
                <a:prstGeom prst="rect">
                  <a:avLst/>
                </a:prstGeom>
              </p:spPr>
            </p:pic>
            <p:pic>
              <p:nvPicPr>
                <p:cNvPr id="42" name="Immagine 41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70331" y="529631"/>
                  <a:ext cx="1224096" cy="1120942"/>
                </a:xfrm>
                <a:prstGeom prst="rect">
                  <a:avLst/>
                </a:prstGeom>
              </p:spPr>
            </p:pic>
            <p:pic>
              <p:nvPicPr>
                <p:cNvPr id="49" name="Immagine 48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01379" y="-711481"/>
                  <a:ext cx="762000" cy="660400"/>
                </a:xfrm>
                <a:prstGeom prst="rect">
                  <a:avLst/>
                </a:prstGeom>
              </p:spPr>
            </p:pic>
            <p:pic>
              <p:nvPicPr>
                <p:cNvPr id="55" name="Immagine 54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1046" y="5559404"/>
                  <a:ext cx="2142667" cy="1460529"/>
                </a:xfrm>
                <a:prstGeom prst="rect">
                  <a:avLst/>
                </a:prstGeom>
              </p:spPr>
            </p:pic>
            <p:cxnSp>
              <p:nvCxnSpPr>
                <p:cNvPr id="140" name="Connettore 1 139"/>
                <p:cNvCxnSpPr/>
                <p:nvPr/>
              </p:nvCxnSpPr>
              <p:spPr>
                <a:xfrm>
                  <a:off x="2682379" y="4468823"/>
                  <a:ext cx="0" cy="782105"/>
                </a:xfrm>
                <a:prstGeom prst="line">
                  <a:avLst/>
                </a:prstGeom>
                <a:ln w="57150">
                  <a:solidFill>
                    <a:srgbClr val="0070C0"/>
                  </a:solidFill>
                  <a:prstDash val="solid"/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Connettore 1 141"/>
                <p:cNvCxnSpPr/>
                <p:nvPr/>
              </p:nvCxnSpPr>
              <p:spPr>
                <a:xfrm flipV="1">
                  <a:off x="2682379" y="1714073"/>
                  <a:ext cx="0" cy="565119"/>
                </a:xfrm>
                <a:prstGeom prst="line">
                  <a:avLst/>
                </a:prstGeom>
                <a:ln w="57150">
                  <a:solidFill>
                    <a:srgbClr val="00B05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2" name="CasellaDiTesto 201"/>
                <p:cNvSpPr txBox="1"/>
                <p:nvPr/>
              </p:nvSpPr>
              <p:spPr>
                <a:xfrm>
                  <a:off x="1987608" y="7095653"/>
                  <a:ext cx="138954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NAS</a:t>
                  </a:r>
                  <a:endParaRPr lang="it-IT" sz="2200" b="1" dirty="0"/>
                </a:p>
              </p:txBody>
            </p:sp>
            <p:sp>
              <p:nvSpPr>
                <p:cNvPr id="204" name="CasellaDiTesto 203"/>
                <p:cNvSpPr txBox="1"/>
                <p:nvPr/>
              </p:nvSpPr>
              <p:spPr>
                <a:xfrm>
                  <a:off x="2296628" y="-1145050"/>
                  <a:ext cx="771503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EOM</a:t>
                  </a:r>
                  <a:endParaRPr lang="it-IT" sz="2200" b="1" dirty="0"/>
                </a:p>
              </p:txBody>
            </p:sp>
            <p:sp>
              <p:nvSpPr>
                <p:cNvPr id="205" name="CasellaDiTesto 204"/>
                <p:cNvSpPr txBox="1"/>
                <p:nvPr/>
              </p:nvSpPr>
              <p:spPr>
                <a:xfrm>
                  <a:off x="1987608" y="148305"/>
                  <a:ext cx="138954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2200" b="1" dirty="0" smtClean="0"/>
                    <a:t>Camera</a:t>
                  </a:r>
                  <a:endParaRPr lang="it-IT" sz="2200" b="1" dirty="0"/>
                </a:p>
              </p:txBody>
            </p:sp>
          </p:grpSp>
        </p:grpSp>
        <p:grpSp>
          <p:nvGrpSpPr>
            <p:cNvPr id="29" name="Group 28"/>
            <p:cNvGrpSpPr/>
            <p:nvPr/>
          </p:nvGrpSpPr>
          <p:grpSpPr>
            <a:xfrm>
              <a:off x="3271206" y="-870621"/>
              <a:ext cx="3068003" cy="8397161"/>
              <a:chOff x="3118806" y="-870621"/>
              <a:chExt cx="3068003" cy="8397161"/>
            </a:xfrm>
          </p:grpSpPr>
          <p:sp>
            <p:nvSpPr>
              <p:cNvPr id="199" name="CasellaDiTesto 198"/>
              <p:cNvSpPr txBox="1"/>
              <p:nvPr/>
            </p:nvSpPr>
            <p:spPr>
              <a:xfrm>
                <a:off x="3864193" y="6197156"/>
                <a:ext cx="138954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AOTF</a:t>
                </a:r>
                <a:endParaRPr lang="it-IT" sz="2200" b="1" dirty="0"/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>
                <a:off x="3802757" y="-870621"/>
                <a:ext cx="2384052" cy="8397161"/>
                <a:chOff x="3802757" y="-870621"/>
                <a:chExt cx="2384052" cy="8397161"/>
              </a:xfrm>
            </p:grpSpPr>
            <p:cxnSp>
              <p:nvCxnSpPr>
                <p:cNvPr id="152" name="Connettore 1 151"/>
                <p:cNvCxnSpPr/>
                <p:nvPr/>
              </p:nvCxnSpPr>
              <p:spPr>
                <a:xfrm flipV="1">
                  <a:off x="4994783" y="189746"/>
                  <a:ext cx="0" cy="618789"/>
                </a:xfrm>
                <a:prstGeom prst="line">
                  <a:avLst/>
                </a:prstGeom>
                <a:ln w="57150">
                  <a:solidFill>
                    <a:srgbClr val="FF0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" name="Group 26"/>
                <p:cNvGrpSpPr/>
                <p:nvPr/>
              </p:nvGrpSpPr>
              <p:grpSpPr>
                <a:xfrm>
                  <a:off x="3802757" y="-870621"/>
                  <a:ext cx="2384052" cy="8397161"/>
                  <a:chOff x="3802757" y="-870621"/>
                  <a:chExt cx="2384052" cy="8397161"/>
                </a:xfrm>
              </p:grpSpPr>
              <p:cxnSp>
                <p:nvCxnSpPr>
                  <p:cNvPr id="141" name="Connettore 1 140"/>
                  <p:cNvCxnSpPr/>
                  <p:nvPr/>
                </p:nvCxnSpPr>
                <p:spPr>
                  <a:xfrm>
                    <a:off x="4994783" y="4279900"/>
                    <a:ext cx="0" cy="577276"/>
                  </a:xfrm>
                  <a:prstGeom prst="line">
                    <a:avLst/>
                  </a:prstGeom>
                  <a:ln w="57150">
                    <a:solidFill>
                      <a:srgbClr val="FFC000"/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" name="Immagine 2"/>
                  <p:cNvPicPr>
                    <a:picLocks noChangeAspect="1"/>
                  </p:cNvPicPr>
                  <p:nvPr/>
                </p:nvPicPr>
                <p:blipFill rotWithShape="1"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11111"/>
                  <a:stretch/>
                </p:blipFill>
                <p:spPr>
                  <a:xfrm>
                    <a:off x="4198615" y="2362200"/>
                    <a:ext cx="1592336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10" name="Immagine 9"/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27091" b="30756"/>
                  <a:stretch/>
                </p:blipFill>
                <p:spPr>
                  <a:xfrm>
                    <a:off x="3802757" y="745035"/>
                    <a:ext cx="2384052" cy="731110"/>
                  </a:xfrm>
                  <a:prstGeom prst="rect">
                    <a:avLst/>
                  </a:prstGeom>
                </p:spPr>
              </p:pic>
              <p:pic>
                <p:nvPicPr>
                  <p:cNvPr id="11" name="Immagine 10"/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5149" b="4589"/>
                  <a:stretch/>
                </p:blipFill>
                <p:spPr>
                  <a:xfrm>
                    <a:off x="4216557" y="-870621"/>
                    <a:ext cx="1556452" cy="1080280"/>
                  </a:xfrm>
                  <a:prstGeom prst="rect">
                    <a:avLst/>
                  </a:prstGeom>
                </p:spPr>
              </p:pic>
              <p:pic>
                <p:nvPicPr>
                  <p:cNvPr id="23" name="Immagine 22"/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74046" y="4955584"/>
                    <a:ext cx="1641475" cy="867637"/>
                  </a:xfrm>
                  <a:prstGeom prst="rect">
                    <a:avLst/>
                  </a:prstGeom>
                </p:spPr>
              </p:pic>
              <p:pic>
                <p:nvPicPr>
                  <p:cNvPr id="25" name="Immagine 24"/>
                  <p:cNvPicPr>
                    <a:picLocks noChangeAspect="1"/>
                  </p:cNvPicPr>
                  <p:nvPr/>
                </p:nvPicPr>
                <p:blipFill>
                  <a:blip r:embed="rId11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401327" y="6512577"/>
                    <a:ext cx="1186913" cy="1013963"/>
                  </a:xfrm>
                  <a:prstGeom prst="rect">
                    <a:avLst/>
                  </a:prstGeom>
                </p:spPr>
              </p:pic>
              <p:cxnSp>
                <p:nvCxnSpPr>
                  <p:cNvPr id="148" name="Connettore 1 147"/>
                  <p:cNvCxnSpPr/>
                  <p:nvPr/>
                </p:nvCxnSpPr>
                <p:spPr>
                  <a:xfrm flipV="1">
                    <a:off x="4994783" y="1476145"/>
                    <a:ext cx="0" cy="803047"/>
                  </a:xfrm>
                  <a:prstGeom prst="line">
                    <a:avLst/>
                  </a:prstGeom>
                  <a:ln w="57150">
                    <a:solidFill>
                      <a:schemeClr val="bg2">
                        <a:lumMod val="50000"/>
                      </a:schemeClr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Connettore 1 163"/>
                  <p:cNvCxnSpPr/>
                  <p:nvPr/>
                </p:nvCxnSpPr>
                <p:spPr>
                  <a:xfrm flipH="1">
                    <a:off x="4994783" y="5802055"/>
                    <a:ext cx="0" cy="645288"/>
                  </a:xfrm>
                  <a:prstGeom prst="line">
                    <a:avLst/>
                  </a:prstGeom>
                  <a:ln w="57150">
                    <a:solidFill>
                      <a:srgbClr val="7030A0"/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00" name="CasellaDiTesto 199"/>
              <p:cNvSpPr txBox="1"/>
              <p:nvPr/>
            </p:nvSpPr>
            <p:spPr>
              <a:xfrm>
                <a:off x="3118806" y="4564935"/>
                <a:ext cx="176927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RF generator</a:t>
                </a:r>
                <a:endParaRPr lang="it-IT" sz="2200" b="1" dirty="0"/>
              </a:p>
            </p:txBody>
          </p:sp>
          <p:sp>
            <p:nvSpPr>
              <p:cNvPr id="206" name="CasellaDiTesto 205"/>
              <p:cNvSpPr txBox="1"/>
              <p:nvPr/>
            </p:nvSpPr>
            <p:spPr>
              <a:xfrm>
                <a:off x="3921193" y="2137001"/>
                <a:ext cx="62470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PC2</a:t>
                </a:r>
                <a:endParaRPr lang="it-IT" sz="2200" b="1" dirty="0"/>
              </a:p>
            </p:txBody>
          </p:sp>
          <p:sp>
            <p:nvSpPr>
              <p:cNvPr id="207" name="CasellaDiTesto 206"/>
              <p:cNvSpPr txBox="1"/>
              <p:nvPr/>
            </p:nvSpPr>
            <p:spPr>
              <a:xfrm>
                <a:off x="3908811" y="433429"/>
                <a:ext cx="138954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DAQ</a:t>
                </a:r>
                <a:endParaRPr lang="it-IT" sz="2200" b="1" dirty="0"/>
              </a:p>
            </p:txBody>
          </p:sp>
        </p:grpSp>
        <p:sp>
          <p:nvSpPr>
            <p:cNvPr id="209" name="CasellaDiTesto 208"/>
            <p:cNvSpPr txBox="1"/>
            <p:nvPr/>
          </p:nvSpPr>
          <p:spPr>
            <a:xfrm>
              <a:off x="7140388" y="2330183"/>
              <a:ext cx="165536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 smtClean="0"/>
                <a:t>RS-232 </a:t>
              </a:r>
              <a:r>
                <a:rPr lang="it-IT" sz="2200" b="1" dirty="0" err="1" smtClean="0"/>
                <a:t>Hub</a:t>
              </a:r>
              <a:endParaRPr lang="it-IT" sz="2200" b="1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6362451" y="-1012288"/>
              <a:ext cx="7223448" cy="5438727"/>
              <a:chOff x="5943351" y="-1012288"/>
              <a:chExt cx="7223448" cy="5438727"/>
            </a:xfrm>
          </p:grpSpPr>
          <p:cxnSp>
            <p:nvCxnSpPr>
              <p:cNvPr id="145" name="Connettore 1 144"/>
              <p:cNvCxnSpPr>
                <a:stCxn id="3" idx="3"/>
              </p:cNvCxnSpPr>
              <p:nvPr/>
            </p:nvCxnSpPr>
            <p:spPr>
              <a:xfrm>
                <a:off x="5943351" y="3276600"/>
                <a:ext cx="1399617" cy="0"/>
              </a:xfrm>
              <a:prstGeom prst="line">
                <a:avLst/>
              </a:prstGeom>
              <a:ln w="57150">
                <a:solidFill>
                  <a:srgbClr val="00B0F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ttore 1 145"/>
              <p:cNvCxnSpPr/>
              <p:nvPr/>
            </p:nvCxnSpPr>
            <p:spPr>
              <a:xfrm>
                <a:off x="6447668" y="1174516"/>
                <a:ext cx="1178071" cy="20378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Connettore 1 156"/>
              <p:cNvCxnSpPr/>
              <p:nvPr/>
            </p:nvCxnSpPr>
            <p:spPr>
              <a:xfrm flipV="1">
                <a:off x="6328777" y="70818"/>
                <a:ext cx="1296850" cy="817322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" name="Group 1"/>
              <p:cNvGrpSpPr/>
              <p:nvPr/>
            </p:nvGrpSpPr>
            <p:grpSpPr>
              <a:xfrm>
                <a:off x="7289803" y="-1012288"/>
                <a:ext cx="5876996" cy="5438727"/>
                <a:chOff x="7289803" y="-1012288"/>
                <a:chExt cx="5876996" cy="5438727"/>
              </a:xfrm>
            </p:grpSpPr>
            <p:pic>
              <p:nvPicPr>
                <p:cNvPr id="51" name="Immagine 50"/>
                <p:cNvPicPr>
                  <a:picLocks noChangeAspect="1"/>
                </p:cNvPicPr>
                <p:nvPr/>
              </p:nvPicPr>
              <p:blipFill rotWithShape="1"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5926" b="16111"/>
                <a:stretch/>
              </p:blipFill>
              <p:spPr>
                <a:xfrm>
                  <a:off x="7289803" y="2771870"/>
                  <a:ext cx="1608848" cy="1093421"/>
                </a:xfrm>
                <a:prstGeom prst="rect">
                  <a:avLst/>
                </a:prstGeom>
              </p:spPr>
            </p:pic>
            <p:cxnSp>
              <p:nvCxnSpPr>
                <p:cNvPr id="168" name="Connettore 1 167"/>
                <p:cNvCxnSpPr>
                  <a:endCxn id="133" idx="1"/>
                </p:cNvCxnSpPr>
                <p:nvPr/>
              </p:nvCxnSpPr>
              <p:spPr>
                <a:xfrm flipV="1">
                  <a:off x="8846751" y="1830018"/>
                  <a:ext cx="1819790" cy="1100107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Connettore 1 168"/>
                <p:cNvCxnSpPr>
                  <a:endCxn id="132" idx="1"/>
                </p:cNvCxnSpPr>
                <p:nvPr/>
              </p:nvCxnSpPr>
              <p:spPr>
                <a:xfrm flipV="1">
                  <a:off x="8942743" y="2856431"/>
                  <a:ext cx="1740645" cy="322842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Connettore 1 169"/>
                <p:cNvCxnSpPr>
                  <a:endCxn id="131" idx="1"/>
                </p:cNvCxnSpPr>
                <p:nvPr/>
              </p:nvCxnSpPr>
              <p:spPr>
                <a:xfrm>
                  <a:off x="8966163" y="3402506"/>
                  <a:ext cx="1717225" cy="480337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Connettore 1 175"/>
                <p:cNvCxnSpPr>
                  <a:endCxn id="134" idx="1"/>
                </p:cNvCxnSpPr>
                <p:nvPr/>
              </p:nvCxnSpPr>
              <p:spPr>
                <a:xfrm flipV="1">
                  <a:off x="8695973" y="803605"/>
                  <a:ext cx="1987415" cy="1968265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Connettore 1 176"/>
                <p:cNvCxnSpPr>
                  <a:endCxn id="50" idx="1"/>
                </p:cNvCxnSpPr>
                <p:nvPr/>
              </p:nvCxnSpPr>
              <p:spPr>
                <a:xfrm flipV="1">
                  <a:off x="8452046" y="-222807"/>
                  <a:ext cx="2208183" cy="2835403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olid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1" name="Group 60"/>
                <p:cNvGrpSpPr/>
                <p:nvPr/>
              </p:nvGrpSpPr>
              <p:grpSpPr>
                <a:xfrm>
                  <a:off x="7399456" y="-1012288"/>
                  <a:ext cx="1389542" cy="2752071"/>
                  <a:chOff x="7384303" y="-1201586"/>
                  <a:chExt cx="1389542" cy="2752071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7384303" y="-1201586"/>
                    <a:ext cx="1389542" cy="1298523"/>
                    <a:chOff x="7376770" y="-1201586"/>
                    <a:chExt cx="1389542" cy="1298523"/>
                  </a:xfrm>
                </p:grpSpPr>
                <p:pic>
                  <p:nvPicPr>
                    <p:cNvPr id="130" name="Immagine 129"/>
                    <p:cNvPicPr>
                      <a:picLocks noChangeAspect="1"/>
                    </p:cNvPicPr>
                    <p:nvPr/>
                  </p:nvPicPr>
                  <p:blipFill>
                    <a:blip r:embed="rId1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858331" y="-804763"/>
                      <a:ext cx="426420" cy="9017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01" name="CasellaDiTesto 200"/>
                    <p:cNvSpPr txBox="1"/>
                    <p:nvPr/>
                  </p:nvSpPr>
                  <p:spPr>
                    <a:xfrm>
                      <a:off x="7376770" y="-1201586"/>
                      <a:ext cx="138954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it-IT" sz="2200" b="1" dirty="0" err="1" smtClean="0"/>
                        <a:t>Galvo</a:t>
                      </a:r>
                      <a:r>
                        <a:rPr lang="it-IT" sz="2200" b="1" dirty="0" smtClean="0"/>
                        <a:t> 1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59" name="Group 58"/>
                  <p:cNvGrpSpPr/>
                  <p:nvPr/>
                </p:nvGrpSpPr>
                <p:grpSpPr>
                  <a:xfrm>
                    <a:off x="7384303" y="264048"/>
                    <a:ext cx="1389542" cy="1286437"/>
                    <a:chOff x="7391836" y="264048"/>
                    <a:chExt cx="1389542" cy="1286437"/>
                  </a:xfrm>
                </p:grpSpPr>
                <p:pic>
                  <p:nvPicPr>
                    <p:cNvPr id="13" name="Immagine 12"/>
                    <p:cNvPicPr>
                      <a:picLocks noChangeAspect="1"/>
                    </p:cNvPicPr>
                    <p:nvPr/>
                  </p:nvPicPr>
                  <p:blipFill>
                    <a:blip r:embed="rId1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7873397" y="648785"/>
                      <a:ext cx="426420" cy="9017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08" name="CasellaDiTesto 207"/>
                    <p:cNvSpPr txBox="1"/>
                    <p:nvPr/>
                  </p:nvSpPr>
                  <p:spPr>
                    <a:xfrm>
                      <a:off x="7391836" y="264048"/>
                      <a:ext cx="138954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it-IT" sz="2200" b="1" dirty="0" err="1" smtClean="0"/>
                        <a:t>Galvo</a:t>
                      </a:r>
                      <a:r>
                        <a:rPr lang="it-IT" sz="2200" b="1" dirty="0" smtClean="0"/>
                        <a:t> 2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10660229" y="-766404"/>
                  <a:ext cx="2499894" cy="1087193"/>
                  <a:chOff x="9860129" y="-1204554"/>
                  <a:chExt cx="2499894" cy="1087193"/>
                </a:xfrm>
              </p:grpSpPr>
              <p:pic>
                <p:nvPicPr>
                  <p:cNvPr id="50" name="Immagine 49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60129" y="-1204554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0" name="CasellaDiTesto 209"/>
                  <p:cNvSpPr txBox="1"/>
                  <p:nvPr/>
                </p:nvSpPr>
                <p:spPr>
                  <a:xfrm>
                    <a:off x="10970481" y="-1045678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405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6" name="Group 45"/>
                <p:cNvGrpSpPr/>
                <p:nvPr/>
              </p:nvGrpSpPr>
              <p:grpSpPr>
                <a:xfrm>
                  <a:off x="10683388" y="260008"/>
                  <a:ext cx="2476735" cy="1087193"/>
                  <a:chOff x="9883288" y="-166230"/>
                  <a:chExt cx="2476735" cy="1087193"/>
                </a:xfrm>
              </p:grpSpPr>
              <p:pic>
                <p:nvPicPr>
                  <p:cNvPr id="134" name="Immagine 133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-166230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1" name="CasellaDiTesto 210"/>
                  <p:cNvSpPr txBox="1"/>
                  <p:nvPr/>
                </p:nvSpPr>
                <p:spPr>
                  <a:xfrm>
                    <a:off x="10970481" y="-7354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445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5" name="Group 44"/>
                <p:cNvGrpSpPr/>
                <p:nvPr/>
              </p:nvGrpSpPr>
              <p:grpSpPr>
                <a:xfrm>
                  <a:off x="10666541" y="1286421"/>
                  <a:ext cx="2491534" cy="1087193"/>
                  <a:chOff x="9866441" y="777536"/>
                  <a:chExt cx="2491534" cy="1087193"/>
                </a:xfrm>
              </p:grpSpPr>
              <p:pic>
                <p:nvPicPr>
                  <p:cNvPr id="133" name="Immagine 132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66441" y="777536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2" name="CasellaDiTesto 211"/>
                  <p:cNvSpPr txBox="1"/>
                  <p:nvPr/>
                </p:nvSpPr>
                <p:spPr>
                  <a:xfrm>
                    <a:off x="10968433" y="936412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491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0683388" y="2312834"/>
                  <a:ext cx="2474687" cy="1087193"/>
                  <a:chOff x="9883288" y="1793074"/>
                  <a:chExt cx="2474687" cy="1087193"/>
                </a:xfrm>
              </p:grpSpPr>
              <p:pic>
                <p:nvPicPr>
                  <p:cNvPr id="132" name="Immagine 131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1793074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3" name="CasellaDiTesto 212"/>
                  <p:cNvSpPr txBox="1"/>
                  <p:nvPr/>
                </p:nvSpPr>
                <p:spPr>
                  <a:xfrm>
                    <a:off x="10968433" y="1951950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515 nm laser</a:t>
                    </a:r>
                    <a:endParaRPr lang="it-IT" sz="2200" b="1" dirty="0"/>
                  </a:p>
                </p:txBody>
              </p:sp>
            </p:grpSp>
            <p:grpSp>
              <p:nvGrpSpPr>
                <p:cNvPr id="43" name="Group 42"/>
                <p:cNvGrpSpPr/>
                <p:nvPr/>
              </p:nvGrpSpPr>
              <p:grpSpPr>
                <a:xfrm>
                  <a:off x="10683388" y="3339246"/>
                  <a:ext cx="2483411" cy="1087193"/>
                  <a:chOff x="9883288" y="2901096"/>
                  <a:chExt cx="2483411" cy="1087193"/>
                </a:xfrm>
              </p:grpSpPr>
              <p:pic>
                <p:nvPicPr>
                  <p:cNvPr id="131" name="Immagine 130"/>
                  <p:cNvPicPr>
                    <a:picLocks noChangeAspect="1"/>
                  </p:cNvPicPr>
                  <p:nvPr/>
                </p:nvPicPr>
                <p:blipFill>
                  <a:blip r:embed="rId1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883288" y="2901096"/>
                    <a:ext cx="1087193" cy="1087193"/>
                  </a:xfrm>
                  <a:prstGeom prst="rect">
                    <a:avLst/>
                  </a:prstGeom>
                </p:spPr>
              </p:pic>
              <p:sp>
                <p:nvSpPr>
                  <p:cNvPr id="214" name="CasellaDiTesto 213"/>
                  <p:cNvSpPr txBox="1"/>
                  <p:nvPr/>
                </p:nvSpPr>
                <p:spPr>
                  <a:xfrm>
                    <a:off x="10977157" y="3059972"/>
                    <a:ext cx="138954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2200" b="1" dirty="0" smtClean="0"/>
                      <a:t>561 nm laser</a:t>
                    </a:r>
                    <a:endParaRPr lang="it-IT" sz="2200" b="1" dirty="0"/>
                  </a:p>
                </p:txBody>
              </p:sp>
            </p:grpSp>
          </p:grpSp>
        </p:grpSp>
        <p:grpSp>
          <p:nvGrpSpPr>
            <p:cNvPr id="30" name="Group 29"/>
            <p:cNvGrpSpPr/>
            <p:nvPr/>
          </p:nvGrpSpPr>
          <p:grpSpPr>
            <a:xfrm>
              <a:off x="-2337824" y="-606969"/>
              <a:ext cx="3192284" cy="430887"/>
              <a:chOff x="-2337824" y="-606969"/>
              <a:chExt cx="3192284" cy="430887"/>
            </a:xfrm>
          </p:grpSpPr>
          <p:cxnSp>
            <p:nvCxnSpPr>
              <p:cNvPr id="138" name="Connettore 1 137"/>
              <p:cNvCxnSpPr/>
              <p:nvPr/>
            </p:nvCxnSpPr>
            <p:spPr>
              <a:xfrm>
                <a:off x="-2337824" y="-391526"/>
                <a:ext cx="1016384" cy="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" name="CasellaDiTesto 214"/>
              <p:cNvSpPr txBox="1"/>
              <p:nvPr/>
            </p:nvSpPr>
            <p:spPr>
              <a:xfrm>
                <a:off x="-1256308" y="-606969"/>
                <a:ext cx="211076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1 </a:t>
                </a:r>
                <a:r>
                  <a:rPr lang="it-IT" sz="2200" b="1" dirty="0" err="1" smtClean="0"/>
                  <a:t>Gb</a:t>
                </a:r>
                <a:r>
                  <a:rPr lang="it-IT" sz="2200" b="1" dirty="0" smtClean="0"/>
                  <a:t>/s ethernet</a:t>
                </a:r>
                <a:endParaRPr lang="it-IT" sz="2200" b="1" dirty="0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-2337824" y="-23946"/>
              <a:ext cx="2872250" cy="430887"/>
              <a:chOff x="-2337824" y="-22505"/>
              <a:chExt cx="2872250" cy="430887"/>
            </a:xfrm>
          </p:grpSpPr>
          <p:cxnSp>
            <p:nvCxnSpPr>
              <p:cNvPr id="139" name="Connettore 1 138"/>
              <p:cNvCxnSpPr/>
              <p:nvPr/>
            </p:nvCxnSpPr>
            <p:spPr>
              <a:xfrm>
                <a:off x="-2337824" y="192938"/>
                <a:ext cx="1016384" cy="0"/>
              </a:xfrm>
              <a:prstGeom prst="line">
                <a:avLst/>
              </a:prstGeom>
              <a:ln w="57150">
                <a:solidFill>
                  <a:srgbClr val="0070C0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CasellaDiTesto 215"/>
              <p:cNvSpPr txBox="1"/>
              <p:nvPr/>
            </p:nvSpPr>
            <p:spPr>
              <a:xfrm>
                <a:off x="-1256307" y="-22505"/>
                <a:ext cx="179073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10 </a:t>
                </a:r>
                <a:r>
                  <a:rPr lang="it-IT" sz="2200" b="1" dirty="0" err="1" smtClean="0"/>
                  <a:t>Gb</a:t>
                </a:r>
                <a:r>
                  <a:rPr lang="it-IT" sz="2200" b="1" dirty="0" smtClean="0"/>
                  <a:t>/s SFP+</a:t>
                </a:r>
                <a:endParaRPr lang="it-IT" sz="2200" b="1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-2337824" y="559077"/>
              <a:ext cx="2636562" cy="430887"/>
              <a:chOff x="-2337824" y="561959"/>
              <a:chExt cx="2636562" cy="430887"/>
            </a:xfrm>
          </p:grpSpPr>
          <p:cxnSp>
            <p:nvCxnSpPr>
              <p:cNvPr id="163" name="Connettore 1 162"/>
              <p:cNvCxnSpPr/>
              <p:nvPr/>
            </p:nvCxnSpPr>
            <p:spPr>
              <a:xfrm rot="16200000">
                <a:off x="-1829632" y="269210"/>
                <a:ext cx="0" cy="1016384"/>
              </a:xfrm>
              <a:prstGeom prst="line">
                <a:avLst/>
              </a:prstGeom>
              <a:ln w="57150">
                <a:solidFill>
                  <a:srgbClr val="00B05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7" name="CasellaDiTesto 216"/>
              <p:cNvSpPr txBox="1"/>
              <p:nvPr/>
            </p:nvSpPr>
            <p:spPr>
              <a:xfrm>
                <a:off x="-1256307" y="561959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err="1" smtClean="0"/>
                  <a:t>CameraLink</a:t>
                </a:r>
                <a:endParaRPr lang="it-IT" sz="2200" b="1" dirty="0"/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-2337824" y="1142100"/>
              <a:ext cx="2872250" cy="430887"/>
              <a:chOff x="-2337824" y="1146423"/>
              <a:chExt cx="2872250" cy="430887"/>
            </a:xfrm>
          </p:grpSpPr>
          <p:cxnSp>
            <p:nvCxnSpPr>
              <p:cNvPr id="178" name="Connettore 1 177"/>
              <p:cNvCxnSpPr/>
              <p:nvPr/>
            </p:nvCxnSpPr>
            <p:spPr>
              <a:xfrm rot="16200000">
                <a:off x="-1829632" y="853674"/>
                <a:ext cx="0" cy="1016384"/>
              </a:xfrm>
              <a:prstGeom prst="line">
                <a:avLst/>
              </a:prstGeom>
              <a:ln w="57150">
                <a:solidFill>
                  <a:srgbClr val="FF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CasellaDiTesto 217"/>
              <p:cNvSpPr txBox="1"/>
              <p:nvPr/>
            </p:nvSpPr>
            <p:spPr>
              <a:xfrm>
                <a:off x="-1256307" y="1146423"/>
                <a:ext cx="179073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-2337824" y="1725123"/>
              <a:ext cx="2761623" cy="430887"/>
              <a:chOff x="-2337824" y="1730887"/>
              <a:chExt cx="2761623" cy="430887"/>
            </a:xfrm>
          </p:grpSpPr>
          <p:cxnSp>
            <p:nvCxnSpPr>
              <p:cNvPr id="179" name="Connettore 1 178"/>
              <p:cNvCxnSpPr/>
              <p:nvPr/>
            </p:nvCxnSpPr>
            <p:spPr>
              <a:xfrm rot="16200000">
                <a:off x="-1829632" y="1438139"/>
                <a:ext cx="0" cy="1016384"/>
              </a:xfrm>
              <a:prstGeom prst="line">
                <a:avLst/>
              </a:prstGeom>
              <a:ln w="57150">
                <a:solidFill>
                  <a:srgbClr val="C00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9" name="CasellaDiTesto 218"/>
              <p:cNvSpPr txBox="1"/>
              <p:nvPr/>
            </p:nvSpPr>
            <p:spPr>
              <a:xfrm>
                <a:off x="-1256307" y="1730887"/>
                <a:ext cx="16801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HV 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-2337824" y="2308146"/>
              <a:ext cx="2636562" cy="430887"/>
              <a:chOff x="-2337824" y="2315351"/>
              <a:chExt cx="2636562" cy="430887"/>
            </a:xfrm>
          </p:grpSpPr>
          <p:cxnSp>
            <p:nvCxnSpPr>
              <p:cNvPr id="180" name="Connettore 1 179"/>
              <p:cNvCxnSpPr/>
              <p:nvPr/>
            </p:nvCxnSpPr>
            <p:spPr>
              <a:xfrm rot="16200000">
                <a:off x="-1829632" y="2022602"/>
                <a:ext cx="0" cy="1016384"/>
              </a:xfrm>
              <a:prstGeom prst="line">
                <a:avLst/>
              </a:prstGeom>
              <a:ln w="57150">
                <a:solidFill>
                  <a:srgbClr val="00B0F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CasellaDiTesto 219"/>
              <p:cNvSpPr txBox="1"/>
              <p:nvPr/>
            </p:nvSpPr>
            <p:spPr>
              <a:xfrm>
                <a:off x="-1256307" y="2315351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USB</a:t>
                </a:r>
                <a:endParaRPr lang="it-IT" sz="2200" b="1" dirty="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-2337824" y="3474192"/>
              <a:ext cx="2636562" cy="430887"/>
              <a:chOff x="-2337824" y="3471315"/>
              <a:chExt cx="2636562" cy="430887"/>
            </a:xfrm>
          </p:grpSpPr>
          <p:cxnSp>
            <p:nvCxnSpPr>
              <p:cNvPr id="181" name="Connettore 1 180"/>
              <p:cNvCxnSpPr/>
              <p:nvPr/>
            </p:nvCxnSpPr>
            <p:spPr>
              <a:xfrm rot="16200000">
                <a:off x="-1829632" y="3178566"/>
                <a:ext cx="0" cy="1016384"/>
              </a:xfrm>
              <a:prstGeom prst="line">
                <a:avLst/>
              </a:prstGeom>
              <a:ln w="57150">
                <a:solidFill>
                  <a:srgbClr val="FFC00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1" name="CasellaDiTesto 220"/>
              <p:cNvSpPr txBox="1"/>
              <p:nvPr/>
            </p:nvSpPr>
            <p:spPr>
              <a:xfrm>
                <a:off x="-1256307" y="3471315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RS-232</a:t>
                </a:r>
                <a:endParaRPr lang="it-IT" sz="2200" b="1" dirty="0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-2337824" y="4057215"/>
              <a:ext cx="2636562" cy="430887"/>
              <a:chOff x="-2337824" y="4055779"/>
              <a:chExt cx="2636562" cy="430887"/>
            </a:xfrm>
          </p:grpSpPr>
          <p:cxnSp>
            <p:nvCxnSpPr>
              <p:cNvPr id="182" name="Connettore 1 181"/>
              <p:cNvCxnSpPr/>
              <p:nvPr/>
            </p:nvCxnSpPr>
            <p:spPr>
              <a:xfrm rot="16200000">
                <a:off x="-1829632" y="3763030"/>
                <a:ext cx="0" cy="1016384"/>
              </a:xfrm>
              <a:prstGeom prst="line">
                <a:avLst/>
              </a:prstGeom>
              <a:ln w="57150">
                <a:solidFill>
                  <a:srgbClr val="7030A0"/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2" name="CasellaDiTesto 221"/>
              <p:cNvSpPr txBox="1"/>
              <p:nvPr/>
            </p:nvSpPr>
            <p:spPr>
              <a:xfrm>
                <a:off x="-1256307" y="4055779"/>
                <a:ext cx="15550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smtClean="0"/>
                  <a:t>RF co-</a:t>
                </a:r>
                <a:r>
                  <a:rPr lang="it-IT" sz="2200" b="1" dirty="0" err="1" smtClean="0"/>
                  <a:t>axial</a:t>
                </a:r>
                <a:endParaRPr lang="it-IT" sz="2200" b="1" dirty="0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-2337824" y="4640240"/>
              <a:ext cx="2761623" cy="430887"/>
              <a:chOff x="-2337824" y="4640240"/>
              <a:chExt cx="2761623" cy="430887"/>
            </a:xfrm>
          </p:grpSpPr>
          <p:cxnSp>
            <p:nvCxnSpPr>
              <p:cNvPr id="186" name="Connettore 1 185"/>
              <p:cNvCxnSpPr/>
              <p:nvPr/>
            </p:nvCxnSpPr>
            <p:spPr>
              <a:xfrm rot="16200000">
                <a:off x="-1829632" y="4347491"/>
                <a:ext cx="0" cy="1016384"/>
              </a:xfrm>
              <a:prstGeom prst="line">
                <a:avLst/>
              </a:prstGeom>
              <a:ln w="57150">
                <a:solidFill>
                  <a:schemeClr val="bg2">
                    <a:lumMod val="50000"/>
                  </a:schemeClr>
                </a:solidFill>
                <a:prstDash val="solid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" name="CasellaDiTesto 222"/>
              <p:cNvSpPr txBox="1"/>
              <p:nvPr/>
            </p:nvSpPr>
            <p:spPr>
              <a:xfrm>
                <a:off x="-1256307" y="4640240"/>
                <a:ext cx="16801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 err="1" smtClean="0"/>
                  <a:t>Internal</a:t>
                </a:r>
                <a:r>
                  <a:rPr lang="it-IT" sz="2200" b="1" dirty="0" smtClean="0"/>
                  <a:t> bus</a:t>
                </a:r>
                <a:endParaRPr lang="it-IT" sz="2200" b="1" dirty="0"/>
              </a:p>
            </p:txBody>
          </p:sp>
        </p:grpSp>
        <p:sp>
          <p:nvSpPr>
            <p:cNvPr id="224" name="Rettangolo 223"/>
            <p:cNvSpPr/>
            <p:nvPr/>
          </p:nvSpPr>
          <p:spPr>
            <a:xfrm>
              <a:off x="-2498340" y="-800641"/>
              <a:ext cx="3700612" cy="6051569"/>
            </a:xfrm>
            <a:prstGeom prst="rect">
              <a:avLst/>
            </a:prstGeom>
            <a:noFill/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t-IT" sz="2200"/>
            </a:p>
          </p:txBody>
        </p:sp>
        <p:sp>
          <p:nvSpPr>
            <p:cNvPr id="225" name="CasellaDiTesto 224"/>
            <p:cNvSpPr txBox="1"/>
            <p:nvPr/>
          </p:nvSpPr>
          <p:spPr>
            <a:xfrm>
              <a:off x="-2520676" y="-1280069"/>
              <a:ext cx="165101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200" b="1" dirty="0" err="1" smtClean="0"/>
                <a:t>Connections</a:t>
              </a:r>
              <a:endParaRPr lang="it-IT" sz="2200" b="1" dirty="0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-1266906" y="5420718"/>
              <a:ext cx="2462517" cy="1603582"/>
              <a:chOff x="-1273222" y="5355006"/>
              <a:chExt cx="2462517" cy="1603582"/>
            </a:xfrm>
          </p:grpSpPr>
          <p:pic>
            <p:nvPicPr>
              <p:cNvPr id="1032" name="Picture 8" descr="https://pbs.twimg.com/profile_images/822039267/CINECALOGO2008_450x450px.jpg"/>
              <p:cNvPicPr>
                <a:picLocks noChangeAspect="1" noChangeArrowheads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273222" y="5355006"/>
                <a:ext cx="1603582" cy="16035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85" name="Connettore 1 139"/>
              <p:cNvCxnSpPr/>
              <p:nvPr/>
            </p:nvCxnSpPr>
            <p:spPr>
              <a:xfrm rot="5400000">
                <a:off x="798243" y="5765745"/>
                <a:ext cx="0" cy="782105"/>
              </a:xfrm>
              <a:prstGeom prst="line">
                <a:avLst/>
              </a:prstGeom>
              <a:ln w="57150">
                <a:solidFill>
                  <a:srgbClr val="0070C0"/>
                </a:solidFill>
                <a:prstDash val="solid"/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0" name="CasellaDiTesto 201"/>
            <p:cNvSpPr txBox="1"/>
            <p:nvPr/>
          </p:nvSpPr>
          <p:spPr>
            <a:xfrm>
              <a:off x="-2015436" y="7016321"/>
              <a:ext cx="30733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ga-IE" sz="2200" b="1" dirty="0" smtClean="0"/>
                <a:t>Supercomputing Centre</a:t>
              </a:r>
              <a:endParaRPr lang="it-IT" sz="2200" b="1" dirty="0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-2337824" y="2891169"/>
              <a:ext cx="3527566" cy="430887"/>
              <a:chOff x="-2337824" y="2829027"/>
              <a:chExt cx="3527566" cy="430887"/>
            </a:xfrm>
          </p:grpSpPr>
          <p:cxnSp>
            <p:nvCxnSpPr>
              <p:cNvPr id="151" name="Connettore 1 179"/>
              <p:cNvCxnSpPr/>
              <p:nvPr/>
            </p:nvCxnSpPr>
            <p:spPr>
              <a:xfrm rot="16200000">
                <a:off x="-1829632" y="2536278"/>
                <a:ext cx="0" cy="1016384"/>
              </a:xfrm>
              <a:prstGeom prst="line">
                <a:avLst/>
              </a:prstGeom>
              <a:ln w="57150">
                <a:solidFill>
                  <a:srgbClr val="FFC00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3" name="CasellaDiTesto 219"/>
              <p:cNvSpPr txBox="1"/>
              <p:nvPr/>
            </p:nvSpPr>
            <p:spPr>
              <a:xfrm>
                <a:off x="-1218369" y="2829027"/>
                <a:ext cx="240811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2200" b="1" dirty="0" smtClean="0"/>
                  <a:t>RS232 Daisy Chain</a:t>
                </a:r>
                <a:endParaRPr lang="it-IT" sz="2200" b="1" dirty="0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6200254" y="4740464"/>
              <a:ext cx="7540583" cy="2964090"/>
              <a:chOff x="6105004" y="4740464"/>
              <a:chExt cx="7540583" cy="2964090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6105004" y="4740464"/>
                <a:ext cx="7540583" cy="2964090"/>
                <a:chOff x="6502180" y="4761938"/>
                <a:chExt cx="7540583" cy="2964090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6502180" y="4761938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6" name="Group 5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026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87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5" name="Group 4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028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89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x</a:t>
                      </a:r>
                      <a:endParaRPr lang="it-IT" sz="2200" b="1" dirty="0"/>
                    </a:p>
                  </p:txBody>
                </p:sp>
              </p:grpSp>
            </p:grpSp>
            <p:cxnSp>
              <p:nvCxnSpPr>
                <p:cNvPr id="162" name="Connettore 1 179"/>
                <p:cNvCxnSpPr/>
                <p:nvPr/>
              </p:nvCxnSpPr>
              <p:spPr>
                <a:xfrm rot="16200000">
                  <a:off x="8206210" y="5166830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65" name="Group 164"/>
                <p:cNvGrpSpPr/>
                <p:nvPr/>
              </p:nvGrpSpPr>
              <p:grpSpPr>
                <a:xfrm>
                  <a:off x="8443591" y="4766923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166" name="Group 165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73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74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167" name="Group 166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71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72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y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175" name="Group 174"/>
                <p:cNvGrpSpPr/>
                <p:nvPr/>
              </p:nvGrpSpPr>
              <p:grpSpPr>
                <a:xfrm>
                  <a:off x="10329636" y="4767925"/>
                  <a:ext cx="1749179" cy="2909168"/>
                  <a:chOff x="9252935" y="3990111"/>
                  <a:chExt cx="1749179" cy="2909168"/>
                </a:xfrm>
              </p:grpSpPr>
              <p:grpSp>
                <p:nvGrpSpPr>
                  <p:cNvPr id="183" name="Group 182"/>
                  <p:cNvGrpSpPr/>
                  <p:nvPr/>
                </p:nvGrpSpPr>
                <p:grpSpPr>
                  <a:xfrm>
                    <a:off x="9315996" y="3990111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88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89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  <p:grpSp>
                <p:nvGrpSpPr>
                  <p:cNvPr id="184" name="Group 183"/>
                  <p:cNvGrpSpPr/>
                  <p:nvPr/>
                </p:nvGrpSpPr>
                <p:grpSpPr>
                  <a:xfrm>
                    <a:off x="9252935" y="5533860"/>
                    <a:ext cx="1672620" cy="1365419"/>
                    <a:chOff x="9252935" y="5325314"/>
                    <a:chExt cx="1672620" cy="1365419"/>
                  </a:xfrm>
                </p:grpSpPr>
                <p:pic>
                  <p:nvPicPr>
                    <p:cNvPr id="185" name="Picture 4" descr="http://ww1.prweb.com/prfiles/2013/08/07/11008002/gI_130433_M122_MG_1224_2-9.JPG1200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" t="6992" r="16551" b="15275"/>
                    <a:stretch/>
                  </p:blipFill>
                  <p:spPr bwMode="auto">
                    <a:xfrm>
                      <a:off x="9385444" y="5325314"/>
                      <a:ext cx="1252108" cy="97038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87" name="CasellaDiTesto 198"/>
                    <p:cNvSpPr txBox="1"/>
                    <p:nvPr/>
                  </p:nvSpPr>
                  <p:spPr>
                    <a:xfrm>
                      <a:off x="9252935" y="6259846"/>
                      <a:ext cx="167262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Translation z</a:t>
                      </a:r>
                      <a:endParaRPr lang="it-IT" sz="2200" b="1" dirty="0"/>
                    </a:p>
                  </p:txBody>
                </p:sp>
              </p:grpSp>
            </p:grpSp>
            <p:grpSp>
              <p:nvGrpSpPr>
                <p:cNvPr id="40" name="Group 39"/>
                <p:cNvGrpSpPr/>
                <p:nvPr/>
              </p:nvGrpSpPr>
              <p:grpSpPr>
                <a:xfrm>
                  <a:off x="12070020" y="4761938"/>
                  <a:ext cx="1972743" cy="2964090"/>
                  <a:chOff x="12070020" y="4761938"/>
                  <a:chExt cx="1972743" cy="2964090"/>
                </a:xfrm>
              </p:grpSpPr>
              <p:pic>
                <p:nvPicPr>
                  <p:cNvPr id="1030" name="Picture 6" descr="http://www.pi-usa.us/products/images/300x250_images/M116_Micropositioninng_stage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201" t="8444" r="13694" b="17452"/>
                  <a:stretch/>
                </p:blipFill>
                <p:spPr bwMode="auto">
                  <a:xfrm>
                    <a:off x="12255061" y="6305687"/>
                    <a:ext cx="1295255" cy="92518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37" name="CasellaDiTesto 198"/>
                  <p:cNvSpPr txBox="1"/>
                  <p:nvPr/>
                </p:nvSpPr>
                <p:spPr>
                  <a:xfrm>
                    <a:off x="12070020" y="7295141"/>
                    <a:ext cx="1972743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ga-IE" sz="2200" b="1" dirty="0" smtClean="0"/>
                      <a:t>Rotation stage</a:t>
                    </a:r>
                    <a:endParaRPr lang="it-IT" sz="2200" b="1" dirty="0"/>
                  </a:p>
                </p:txBody>
              </p:sp>
              <p:grpSp>
                <p:nvGrpSpPr>
                  <p:cNvPr id="191" name="Group 190"/>
                  <p:cNvGrpSpPr/>
                  <p:nvPr/>
                </p:nvGrpSpPr>
                <p:grpSpPr>
                  <a:xfrm>
                    <a:off x="12255061" y="4761938"/>
                    <a:ext cx="1686118" cy="1420341"/>
                    <a:chOff x="9239437" y="3975556"/>
                    <a:chExt cx="1686118" cy="1420341"/>
                  </a:xfrm>
                </p:grpSpPr>
                <p:pic>
                  <p:nvPicPr>
                    <p:cNvPr id="196" name="Picture 2" descr="http://partimages.globalspec.com/15/2715/3132715_large.png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1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316199" y="4331443"/>
                      <a:ext cx="1380912" cy="1064454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226" name="CasellaDiTesto 198"/>
                    <p:cNvSpPr txBox="1"/>
                    <p:nvPr/>
                  </p:nvSpPr>
                  <p:spPr>
                    <a:xfrm>
                      <a:off x="9239437" y="3975556"/>
                      <a:ext cx="168611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ga-IE" sz="2200" b="1" dirty="0" smtClean="0"/>
                        <a:t>Servo motor</a:t>
                      </a:r>
                      <a:endParaRPr lang="it-IT" sz="2200" b="1" dirty="0"/>
                    </a:p>
                  </p:txBody>
                </p:sp>
              </p:grpSp>
            </p:grpSp>
            <p:cxnSp>
              <p:nvCxnSpPr>
                <p:cNvPr id="227" name="Connettore 1 179"/>
                <p:cNvCxnSpPr/>
                <p:nvPr/>
              </p:nvCxnSpPr>
              <p:spPr>
                <a:xfrm rot="16200000">
                  <a:off x="10180409" y="5166829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Connettore 1 179"/>
                <p:cNvCxnSpPr/>
                <p:nvPr/>
              </p:nvCxnSpPr>
              <p:spPr>
                <a:xfrm rot="16200000">
                  <a:off x="12097901" y="5166830"/>
                  <a:ext cx="0" cy="540000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6" name="Straight Connector 65"/>
              <p:cNvCxnSpPr/>
              <p:nvPr/>
            </p:nvCxnSpPr>
            <p:spPr>
              <a:xfrm>
                <a:off x="6864650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>
                <a:off x="8803846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/>
              <p:cNvCxnSpPr/>
              <p:nvPr/>
            </p:nvCxnSpPr>
            <p:spPr>
              <a:xfrm>
                <a:off x="10743042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>
                <a:off x="12682238" y="5966579"/>
                <a:ext cx="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6897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849086"/>
            <a:ext cx="12400554" cy="5562600"/>
            <a:chOff x="-4229099" y="0"/>
            <a:chExt cx="12400554" cy="5562600"/>
          </a:xfrm>
        </p:grpSpPr>
        <p:grpSp>
          <p:nvGrpSpPr>
            <p:cNvPr id="10" name="Group 9"/>
            <p:cNvGrpSpPr/>
            <p:nvPr/>
          </p:nvGrpSpPr>
          <p:grpSpPr>
            <a:xfrm>
              <a:off x="-4229099" y="0"/>
              <a:ext cx="12400554" cy="5562600"/>
              <a:chOff x="288758" y="333948"/>
              <a:chExt cx="12023047" cy="5194656"/>
            </a:xfrm>
          </p:grpSpPr>
          <p:sp>
            <p:nvSpPr>
              <p:cNvPr id="98" name="Shape 52"/>
              <p:cNvSpPr txBox="1"/>
              <p:nvPr/>
            </p:nvSpPr>
            <p:spPr>
              <a:xfrm>
                <a:off x="288758" y="333948"/>
                <a:ext cx="8309332" cy="5194656"/>
              </a:xfrm>
              <a:prstGeom prst="rect">
                <a:avLst/>
              </a:prstGeom>
              <a:noFill/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70" name="Shape 59"/>
              <p:cNvSpPr txBox="1"/>
              <p:nvPr/>
            </p:nvSpPr>
            <p:spPr>
              <a:xfrm>
                <a:off x="433043" y="935889"/>
                <a:ext cx="1260000" cy="720000"/>
              </a:xfrm>
              <a:prstGeom prst="rect">
                <a:avLst/>
              </a:prstGeom>
              <a:solidFill>
                <a:srgbClr val="FFFFFF"/>
              </a:solidFill>
              <a:ln w="317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Camera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72" name="Shape 52"/>
              <p:cNvSpPr txBox="1"/>
              <p:nvPr/>
            </p:nvSpPr>
            <p:spPr>
              <a:xfrm>
                <a:off x="2119434" y="518615"/>
                <a:ext cx="4469310" cy="4853649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73" name="Shape 59"/>
              <p:cNvSpPr txBox="1"/>
              <p:nvPr/>
            </p:nvSpPr>
            <p:spPr>
              <a:xfrm>
                <a:off x="2527731" y="988865"/>
                <a:ext cx="162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err="1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CameraLink</a:t>
                </a:r>
                <a:endParaRPr lang="en-US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board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74" name="Shape 59"/>
              <p:cNvSpPr txBox="1"/>
              <p:nvPr/>
            </p:nvSpPr>
            <p:spPr>
              <a:xfrm>
                <a:off x="4421522" y="988865"/>
                <a:ext cx="162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10Gb network card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81" name="Shape 59"/>
              <p:cNvSpPr txBox="1"/>
              <p:nvPr/>
            </p:nvSpPr>
            <p:spPr>
              <a:xfrm>
                <a:off x="3509516" y="2360248"/>
                <a:ext cx="162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System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bus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" name="TextBox 1"/>
              <p:cNvSpPr txBox="1"/>
              <p:nvPr/>
            </p:nvSpPr>
            <p:spPr>
              <a:xfrm>
                <a:off x="2119434" y="5033710"/>
                <a:ext cx="12645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i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Workstation</a:t>
                </a:r>
                <a:endParaRPr lang="ga-IE" sz="16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8" name="Straight Arrow Connector 7"/>
              <p:cNvCxnSpPr/>
              <p:nvPr/>
            </p:nvCxnSpPr>
            <p:spPr>
              <a:xfrm>
                <a:off x="1763456" y="1296537"/>
                <a:ext cx="764275" cy="0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/>
              <p:cNvCxnSpPr/>
              <p:nvPr/>
            </p:nvCxnSpPr>
            <p:spPr>
              <a:xfrm rot="2700000">
                <a:off x="3397590" y="2040396"/>
                <a:ext cx="764275" cy="0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5400000">
                <a:off x="3684065" y="3595150"/>
                <a:ext cx="764275" cy="0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/>
              <p:nvPr/>
            </p:nvCxnSpPr>
            <p:spPr>
              <a:xfrm rot="16200000" flipV="1">
                <a:off x="4300489" y="3595150"/>
                <a:ext cx="764275" cy="0"/>
              </a:xfrm>
              <a:prstGeom prst="straightConnector1">
                <a:avLst/>
              </a:prstGeom>
              <a:ln w="76200">
                <a:solidFill>
                  <a:srgbClr val="FFC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8900000" flipV="1">
                <a:off x="4535316" y="2040396"/>
                <a:ext cx="764275" cy="0"/>
              </a:xfrm>
              <a:prstGeom prst="straightConnector1">
                <a:avLst/>
              </a:prstGeom>
              <a:ln w="76200">
                <a:solidFill>
                  <a:srgbClr val="FFC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/>
              <p:cNvSpPr txBox="1"/>
              <p:nvPr/>
            </p:nvSpPr>
            <p:spPr>
              <a:xfrm>
                <a:off x="288758" y="5190050"/>
                <a:ext cx="116570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i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Laboratory</a:t>
                </a:r>
                <a:endParaRPr lang="ga-IE" sz="16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6635624" y="940854"/>
                <a:ext cx="1938402" cy="316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 Gb Optical </a:t>
                </a:r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fibres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01" name="Straight Arrow Connector 100"/>
              <p:cNvCxnSpPr/>
              <p:nvPr/>
            </p:nvCxnSpPr>
            <p:spPr>
              <a:xfrm>
                <a:off x="8806787" y="3995592"/>
                <a:ext cx="764275" cy="0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/>
              <p:nvPr/>
            </p:nvCxnSpPr>
            <p:spPr>
              <a:xfrm flipV="1">
                <a:off x="8806787" y="4303971"/>
                <a:ext cx="764275" cy="0"/>
              </a:xfrm>
              <a:prstGeom prst="straightConnector1">
                <a:avLst/>
              </a:prstGeom>
              <a:ln w="76200">
                <a:solidFill>
                  <a:srgbClr val="FFC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/>
              <p:cNvSpPr txBox="1"/>
              <p:nvPr/>
            </p:nvSpPr>
            <p:spPr>
              <a:xfrm>
                <a:off x="9571062" y="3810926"/>
                <a:ext cx="1683513" cy="316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Raw</a:t>
                </a:r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data </a:t>
                </a:r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stream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TextBox 102"/>
              <p:cNvSpPr txBox="1"/>
              <p:nvPr/>
            </p:nvSpPr>
            <p:spPr>
              <a:xfrm>
                <a:off x="9571062" y="4119305"/>
                <a:ext cx="2280327" cy="316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Data </a:t>
                </a:r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conversion</a:t>
                </a:r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stream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3509515" y="4127420"/>
                <a:ext cx="1620001" cy="90629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en-US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Local SSD </a:t>
                </a:r>
                <a:r>
                  <a:rPr lang="en-US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</a:t>
                </a:r>
                <a:r>
                  <a:rPr lang="ga-IE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AID 0</a:t>
                </a:r>
                <a:endParaRPr lang="ga-IE" b="1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10.9TB</a:t>
                </a:r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6785810" y="2360248"/>
                <a:ext cx="1612232" cy="146579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ga-IE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Network-attached storage</a:t>
                </a:r>
                <a:endParaRPr lang="en-US" b="1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en-US" i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32.4 TB</a:t>
                </a:r>
                <a:endParaRPr lang="en-US" i="1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9106473" y="842217"/>
                <a:ext cx="2167115" cy="100618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it-IT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Remote </a:t>
                </a:r>
                <a:r>
                  <a:rPr lang="it-IT" b="1" dirty="0" err="1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repository</a:t>
                </a:r>
                <a:endParaRPr lang="ga-I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  <a:p>
                <a:pPr lvl="0" algn="ctr">
                  <a:buClr>
                    <a:schemeClr val="dk1"/>
                  </a:buClr>
                  <a:buSzPct val="25000"/>
                </a:pPr>
                <a:r>
                  <a:rPr lang="it-IT" sz="1600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CINECA</a:t>
                </a:r>
                <a:endParaRPr lang="ga-IE" i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9571062" y="4464450"/>
                <a:ext cx="2740743" cy="316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Transfer to remote </a:t>
                </a:r>
                <a:r>
                  <a:rPr lang="it-IT" sz="16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repository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16" name="Connettore 4 15"/>
            <p:cNvCxnSpPr/>
            <p:nvPr/>
          </p:nvCxnSpPr>
          <p:spPr>
            <a:xfrm>
              <a:off x="1714501" y="1082996"/>
              <a:ext cx="1400113" cy="1033674"/>
            </a:xfrm>
            <a:prstGeom prst="bentConnector3">
              <a:avLst>
                <a:gd name="adj1" fmla="val 100414"/>
              </a:avLst>
            </a:prstGeom>
            <a:ln w="76200">
              <a:solidFill>
                <a:srgbClr val="FFC00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4 42"/>
            <p:cNvCxnSpPr/>
            <p:nvPr/>
          </p:nvCxnSpPr>
          <p:spPr>
            <a:xfrm rot="10800000" flipV="1">
              <a:off x="3316683" y="1104886"/>
              <a:ext cx="1548799" cy="893094"/>
            </a:xfrm>
            <a:prstGeom prst="bentConnector3">
              <a:avLst>
                <a:gd name="adj1" fmla="val 97646"/>
              </a:avLst>
            </a:prstGeom>
            <a:ln w="76200">
              <a:solidFill>
                <a:srgbClr val="00B050"/>
              </a:solidFill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101"/>
            <p:cNvCxnSpPr/>
            <p:nvPr/>
          </p:nvCxnSpPr>
          <p:spPr>
            <a:xfrm flipV="1">
              <a:off x="4556384" y="4576306"/>
              <a:ext cx="788272" cy="0"/>
            </a:xfrm>
            <a:prstGeom prst="straightConnector1">
              <a:avLst/>
            </a:prstGeom>
            <a:ln w="76200">
              <a:solidFill>
                <a:srgbClr val="00B05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057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2" t="9129" b="2538"/>
          <a:stretch/>
        </p:blipFill>
        <p:spPr>
          <a:xfrm>
            <a:off x="2224377" y="551628"/>
            <a:ext cx="8551729" cy="5705216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9585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0900" y="2221874"/>
            <a:ext cx="6812354" cy="4525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8570" y="4463088"/>
            <a:ext cx="6638925" cy="1866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75" y="150813"/>
            <a:ext cx="8353425" cy="25336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9392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44" y="195457"/>
            <a:ext cx="9391568" cy="1597445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28</a:t>
            </a:fld>
            <a:endParaRPr lang="en-GB"/>
          </a:p>
        </p:txBody>
      </p:sp>
      <p:sp>
        <p:nvSpPr>
          <p:cNvPr id="77" name="Rectangle 76"/>
          <p:cNvSpPr/>
          <p:nvPr/>
        </p:nvSpPr>
        <p:spPr>
          <a:xfrm>
            <a:off x="5714848" y="4189457"/>
            <a:ext cx="60455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dirty="0" smtClean="0">
                <a:solidFill>
                  <a:srgbClr val="333333"/>
                </a:solidFill>
                <a:latin typeface="arial" panose="020B0604020202020204" pitchFamily="34" charset="0"/>
              </a:rPr>
              <a:t>“Large </a:t>
            </a:r>
            <a:r>
              <a:rPr lang="en-GB" dirty="0">
                <a:solidFill>
                  <a:srgbClr val="333333"/>
                </a:solidFill>
                <a:latin typeface="arial" panose="020B0604020202020204" pitchFamily="34" charset="0"/>
              </a:rPr>
              <a:t>clarified samples can have marked RI inhomogeneity, resulting in the need for correction of misalignment of illumination with the focal plane of the detection objective. We achieve this with a linear adaptive calibration procedure before starting the imaging </a:t>
            </a:r>
            <a:r>
              <a:rPr lang="en-GB" dirty="0" smtClean="0">
                <a:solidFill>
                  <a:srgbClr val="333333"/>
                </a:solidFill>
                <a:latin typeface="arial" panose="020B0604020202020204" pitchFamily="34" charset="0"/>
              </a:rPr>
              <a:t>experiment”</a:t>
            </a:r>
            <a:endParaRPr lang="en-GB" dirty="0"/>
          </a:p>
        </p:txBody>
      </p:sp>
      <p:sp>
        <p:nvSpPr>
          <p:cNvPr id="80" name="TextBox 79"/>
          <p:cNvSpPr txBox="1"/>
          <p:nvPr/>
        </p:nvSpPr>
        <p:spPr>
          <a:xfrm>
            <a:off x="212484" y="1981752"/>
            <a:ext cx="1769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Initial alignment:</a:t>
            </a:r>
            <a:endParaRPr lang="en-GB" dirty="0"/>
          </a:p>
        </p:txBody>
      </p:sp>
      <p:sp>
        <p:nvSpPr>
          <p:cNvPr id="81" name="TextBox 80"/>
          <p:cNvSpPr txBox="1"/>
          <p:nvPr/>
        </p:nvSpPr>
        <p:spPr>
          <a:xfrm>
            <a:off x="2895781" y="2584123"/>
            <a:ext cx="3542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Red</a:t>
            </a:r>
            <a:r>
              <a:rPr lang="en-GB" dirty="0" smtClean="0"/>
              <a:t>: focal plane detection objective</a:t>
            </a:r>
          </a:p>
          <a:p>
            <a:r>
              <a:rPr lang="en-GB" dirty="0" err="1" smtClean="0">
                <a:solidFill>
                  <a:srgbClr val="0070C0"/>
                </a:solidFill>
              </a:rPr>
              <a:t>Blue</a:t>
            </a:r>
            <a:r>
              <a:rPr lang="en-GB" dirty="0" err="1" smtClean="0"/>
              <a:t>:digitaly</a:t>
            </a:r>
            <a:r>
              <a:rPr lang="en-GB" dirty="0" smtClean="0"/>
              <a:t> scanned light sheet</a:t>
            </a:r>
            <a:endParaRPr lang="en-GB" dirty="0"/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 rotWithShape="1">
          <a:blip r:embed="rId3"/>
          <a:srcRect t="36349" r="67391"/>
          <a:stretch/>
        </p:blipFill>
        <p:spPr>
          <a:xfrm>
            <a:off x="103302" y="2368208"/>
            <a:ext cx="2740729" cy="1357630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212484" y="3809042"/>
            <a:ext cx="2572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During image acquisition:</a:t>
            </a:r>
            <a:endParaRPr lang="en-GB" dirty="0"/>
          </a:p>
        </p:txBody>
      </p:sp>
      <p:grpSp>
        <p:nvGrpSpPr>
          <p:cNvPr id="91" name="Group 90"/>
          <p:cNvGrpSpPr/>
          <p:nvPr/>
        </p:nvGrpSpPr>
        <p:grpSpPr>
          <a:xfrm>
            <a:off x="245811" y="4339927"/>
            <a:ext cx="5404363" cy="1774270"/>
            <a:chOff x="341344" y="4367223"/>
            <a:chExt cx="5125609" cy="1530955"/>
          </a:xfrm>
        </p:grpSpPr>
        <p:pic>
          <p:nvPicPr>
            <p:cNvPr id="76" name="Picture 75"/>
            <p:cNvPicPr>
              <a:picLocks noChangeAspect="1"/>
            </p:cNvPicPr>
            <p:nvPr/>
          </p:nvPicPr>
          <p:blipFill rotWithShape="1">
            <a:blip r:embed="rId3"/>
            <a:srcRect l="32397" t="20430"/>
            <a:stretch/>
          </p:blipFill>
          <p:spPr>
            <a:xfrm>
              <a:off x="341344" y="4367223"/>
              <a:ext cx="5125609" cy="1530955"/>
            </a:xfrm>
            <a:prstGeom prst="rect">
              <a:avLst/>
            </a:prstGeom>
          </p:spPr>
        </p:pic>
        <p:sp>
          <p:nvSpPr>
            <p:cNvPr id="90" name="Rectangle 89"/>
            <p:cNvSpPr/>
            <p:nvPr/>
          </p:nvSpPr>
          <p:spPr>
            <a:xfrm>
              <a:off x="4927002" y="5190520"/>
              <a:ext cx="441064" cy="3059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5249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Light-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sheet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microscop</a:t>
            </a:r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6992702" cy="4525963"/>
          </a:xfrm>
        </p:spPr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Single axis scan creates light sheet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Projection into specimen at 90° to detection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endParaRPr lang="ga-I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Imaging of large, clarified </a:t>
            </a:r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mouse brains</a:t>
            </a:r>
          </a:p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3D datasets through stitching of adjacent stacks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302" y="1600200"/>
            <a:ext cx="4130224" cy="257709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1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roup 509"/>
          <p:cNvGrpSpPr>
            <a:grpSpLocks noChangeAspect="1"/>
          </p:cNvGrpSpPr>
          <p:nvPr/>
        </p:nvGrpSpPr>
        <p:grpSpPr>
          <a:xfrm>
            <a:off x="149646" y="-22398"/>
            <a:ext cx="11892708" cy="6593739"/>
            <a:chOff x="-1053258" y="-506642"/>
            <a:chExt cx="13227625" cy="7333864"/>
          </a:xfrm>
        </p:grpSpPr>
        <p:sp>
          <p:nvSpPr>
            <p:cNvPr id="252" name="Rectangle 251"/>
            <p:cNvSpPr/>
            <p:nvPr/>
          </p:nvSpPr>
          <p:spPr>
            <a:xfrm rot="5400000">
              <a:off x="7324660" y="2763131"/>
              <a:ext cx="126000" cy="7837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154149" y="326078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rgbClr val="C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rgbClr val="C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154132" y="231317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rgbClr val="C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rgbClr val="C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72" name="Rectangle 171"/>
            <p:cNvSpPr/>
            <p:nvPr/>
          </p:nvSpPr>
          <p:spPr>
            <a:xfrm rot="8100000" flipV="1">
              <a:off x="7574064" y="-15640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291901" y="636373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11210189" y="3981029"/>
              <a:ext cx="288000" cy="450285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52" name="Group 451"/>
            <p:cNvGrpSpPr/>
            <p:nvPr/>
          </p:nvGrpSpPr>
          <p:grpSpPr>
            <a:xfrm>
              <a:off x="11212049" y="-98887"/>
              <a:ext cx="285448" cy="6547843"/>
              <a:chOff x="11212049" y="-98887"/>
              <a:chExt cx="285448" cy="6547843"/>
            </a:xfrm>
          </p:grpSpPr>
          <p:cxnSp>
            <p:nvCxnSpPr>
              <p:cNvPr id="264" name="Straight Connector 263"/>
              <p:cNvCxnSpPr/>
              <p:nvPr/>
            </p:nvCxnSpPr>
            <p:spPr>
              <a:xfrm>
                <a:off x="11354578" y="-98887"/>
                <a:ext cx="75" cy="6475027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>
                <a:off x="11212049" y="4407093"/>
                <a:ext cx="217241" cy="759506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H="1">
                <a:off x="11279312" y="4394998"/>
                <a:ext cx="218185" cy="771601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2" name="Rectangle 271"/>
              <p:cNvSpPr/>
              <p:nvPr/>
            </p:nvSpPr>
            <p:spPr>
              <a:xfrm>
                <a:off x="11280158" y="5166599"/>
                <a:ext cx="144000" cy="1282357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6" name="Rectangle 275"/>
            <p:cNvSpPr/>
            <p:nvPr/>
          </p:nvSpPr>
          <p:spPr>
            <a:xfrm>
              <a:off x="11213452" y="1860886"/>
              <a:ext cx="288000" cy="450285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v</a:t>
              </a:r>
              <a:endParaRPr lang="ga-I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55" name="Group 454"/>
            <p:cNvGrpSpPr/>
            <p:nvPr/>
          </p:nvGrpSpPr>
          <p:grpSpPr>
            <a:xfrm>
              <a:off x="11226632" y="1113336"/>
              <a:ext cx="266979" cy="821402"/>
              <a:chOff x="11226632" y="1113336"/>
              <a:chExt cx="266979" cy="821402"/>
            </a:xfrm>
          </p:grpSpPr>
          <p:cxnSp>
            <p:nvCxnSpPr>
              <p:cNvPr id="279" name="Straight Connector 278"/>
              <p:cNvCxnSpPr/>
              <p:nvPr/>
            </p:nvCxnSpPr>
            <p:spPr>
              <a:xfrm>
                <a:off x="11281346" y="1122884"/>
                <a:ext cx="212265" cy="811854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/>
              <p:cNvCxnSpPr/>
              <p:nvPr/>
            </p:nvCxnSpPr>
            <p:spPr>
              <a:xfrm flipH="1">
                <a:off x="11226632" y="1113336"/>
                <a:ext cx="198016" cy="808222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1" name="Group 450"/>
            <p:cNvGrpSpPr/>
            <p:nvPr/>
          </p:nvGrpSpPr>
          <p:grpSpPr>
            <a:xfrm>
              <a:off x="11175156" y="4280085"/>
              <a:ext cx="963419" cy="338554"/>
              <a:chOff x="11175156" y="4280085"/>
              <a:chExt cx="963419" cy="338554"/>
            </a:xfrm>
          </p:grpSpPr>
          <p:sp>
            <p:nvSpPr>
              <p:cNvPr id="274" name="TextBox 273"/>
              <p:cNvSpPr txBox="1"/>
              <p:nvPr/>
            </p:nvSpPr>
            <p:spPr>
              <a:xfrm>
                <a:off x="11497053" y="4280085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100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75" name="Group 174"/>
              <p:cNvGrpSpPr/>
              <p:nvPr/>
            </p:nvGrpSpPr>
            <p:grpSpPr>
              <a:xfrm rot="5400000" flipH="1" flipV="1">
                <a:off x="11283156" y="4269362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76" name="Rectangle 175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7" name="Oval 176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450" name="Group 449"/>
            <p:cNvGrpSpPr/>
            <p:nvPr/>
          </p:nvGrpSpPr>
          <p:grpSpPr>
            <a:xfrm>
              <a:off x="11175390" y="4968306"/>
              <a:ext cx="862371" cy="338554"/>
              <a:chOff x="11175390" y="4968306"/>
              <a:chExt cx="862371" cy="338554"/>
            </a:xfrm>
          </p:grpSpPr>
          <p:sp>
            <p:nvSpPr>
              <p:cNvPr id="275" name="TextBox 274"/>
              <p:cNvSpPr txBox="1"/>
              <p:nvPr/>
            </p:nvSpPr>
            <p:spPr>
              <a:xfrm>
                <a:off x="11510052" y="4968306"/>
                <a:ext cx="52770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50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 rot="16200000" flipH="1">
                <a:off x="11283390" y="4957583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0" name="Oval 17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453" name="Group 452"/>
            <p:cNvGrpSpPr/>
            <p:nvPr/>
          </p:nvGrpSpPr>
          <p:grpSpPr>
            <a:xfrm>
              <a:off x="11176292" y="1732720"/>
              <a:ext cx="998075" cy="338554"/>
              <a:chOff x="11176292" y="1732720"/>
              <a:chExt cx="998075" cy="338554"/>
            </a:xfrm>
          </p:grpSpPr>
          <p:grpSp>
            <p:nvGrpSpPr>
              <p:cNvPr id="166" name="Group 165"/>
              <p:cNvGrpSpPr/>
              <p:nvPr/>
            </p:nvGrpSpPr>
            <p:grpSpPr>
              <a:xfrm rot="16200000" flipH="1">
                <a:off x="11284292" y="172199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67" name="Rectangle 166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8" name="Oval 16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99" name="TextBox 298"/>
              <p:cNvSpPr txBox="1"/>
              <p:nvPr/>
            </p:nvSpPr>
            <p:spPr>
              <a:xfrm>
                <a:off x="11532845" y="1732720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100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8437327" y="3085227"/>
              <a:ext cx="126000" cy="3289051"/>
              <a:chOff x="8437327" y="3085227"/>
              <a:chExt cx="126000" cy="3289051"/>
            </a:xfrm>
          </p:grpSpPr>
          <p:sp>
            <p:nvSpPr>
              <p:cNvPr id="263" name="Rectangle 262"/>
              <p:cNvSpPr/>
              <p:nvPr/>
            </p:nvSpPr>
            <p:spPr>
              <a:xfrm>
                <a:off x="8437327" y="3085227"/>
                <a:ext cx="126000" cy="938989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09" name="Straight Connector 308"/>
              <p:cNvCxnSpPr>
                <a:stCxn id="174" idx="0"/>
              </p:cNvCxnSpPr>
              <p:nvPr/>
            </p:nvCxnSpPr>
            <p:spPr>
              <a:xfrm flipV="1">
                <a:off x="8497357" y="3149189"/>
                <a:ext cx="2940" cy="3225089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/>
            <p:cNvGrpSpPr/>
            <p:nvPr/>
          </p:nvGrpSpPr>
          <p:grpSpPr>
            <a:xfrm>
              <a:off x="6999895" y="3033169"/>
              <a:ext cx="126000" cy="3416747"/>
              <a:chOff x="6999895" y="3033169"/>
              <a:chExt cx="126000" cy="3416747"/>
            </a:xfrm>
          </p:grpSpPr>
          <p:sp>
            <p:nvSpPr>
              <p:cNvPr id="251" name="Rectangle 250"/>
              <p:cNvSpPr/>
              <p:nvPr/>
            </p:nvSpPr>
            <p:spPr>
              <a:xfrm rot="10800000">
                <a:off x="6999895" y="3033169"/>
                <a:ext cx="126000" cy="3416747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18" name="Straight Connector 317"/>
              <p:cNvCxnSpPr>
                <a:stCxn id="218" idx="0"/>
              </p:cNvCxnSpPr>
              <p:nvPr/>
            </p:nvCxnSpPr>
            <p:spPr>
              <a:xfrm flipH="1" flipV="1">
                <a:off x="7059082" y="3145901"/>
                <a:ext cx="3498" cy="3240419"/>
              </a:xfrm>
              <a:prstGeom prst="line">
                <a:avLst/>
              </a:prstGeom>
              <a:ln w="9525">
                <a:solidFill>
                  <a:srgbClr val="0070C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30" name="Straight Connector 329"/>
            <p:cNvCxnSpPr/>
            <p:nvPr/>
          </p:nvCxnSpPr>
          <p:spPr>
            <a:xfrm flipV="1">
              <a:off x="3456893" y="3830757"/>
              <a:ext cx="0" cy="2548638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oup 53"/>
            <p:cNvGrpSpPr/>
            <p:nvPr/>
          </p:nvGrpSpPr>
          <p:grpSpPr>
            <a:xfrm>
              <a:off x="3341872" y="6315240"/>
              <a:ext cx="3794043" cy="126000"/>
              <a:chOff x="3341872" y="6315240"/>
              <a:chExt cx="3794043" cy="126000"/>
            </a:xfrm>
          </p:grpSpPr>
          <p:cxnSp>
            <p:nvCxnSpPr>
              <p:cNvPr id="323" name="Straight Connector 322"/>
              <p:cNvCxnSpPr/>
              <p:nvPr/>
            </p:nvCxnSpPr>
            <p:spPr>
              <a:xfrm flipV="1">
                <a:off x="3458069" y="6383346"/>
                <a:ext cx="3604511" cy="0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3" name="Rectangle 342"/>
              <p:cNvSpPr/>
              <p:nvPr/>
            </p:nvSpPr>
            <p:spPr>
              <a:xfrm rot="16200000">
                <a:off x="5175894" y="4481218"/>
                <a:ext cx="126000" cy="3794043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44" name="Rectangle 343"/>
            <p:cNvSpPr/>
            <p:nvPr/>
          </p:nvSpPr>
          <p:spPr>
            <a:xfrm>
              <a:off x="3395386" y="3795370"/>
              <a:ext cx="126000" cy="2656341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2305118" y="3797098"/>
              <a:ext cx="1215288" cy="126000"/>
              <a:chOff x="2305118" y="3797098"/>
              <a:chExt cx="1215288" cy="126000"/>
            </a:xfrm>
          </p:grpSpPr>
          <p:cxnSp>
            <p:nvCxnSpPr>
              <p:cNvPr id="333" name="Straight Connector 332"/>
              <p:cNvCxnSpPr/>
              <p:nvPr/>
            </p:nvCxnSpPr>
            <p:spPr>
              <a:xfrm>
                <a:off x="2365902" y="3854890"/>
                <a:ext cx="1094166" cy="0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5" name="Rectangle 344"/>
              <p:cNvSpPr/>
              <p:nvPr/>
            </p:nvSpPr>
            <p:spPr>
              <a:xfrm rot="5400000">
                <a:off x="2849762" y="3252454"/>
                <a:ext cx="126000" cy="1215288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-205344" y="6331069"/>
              <a:ext cx="2636461" cy="103061"/>
              <a:chOff x="-205344" y="6331069"/>
              <a:chExt cx="2636461" cy="103061"/>
            </a:xfrm>
          </p:grpSpPr>
          <p:cxnSp>
            <p:nvCxnSpPr>
              <p:cNvPr id="335" name="Straight Connector 334"/>
              <p:cNvCxnSpPr>
                <a:stCxn id="241" idx="0"/>
                <a:endCxn id="240" idx="0"/>
              </p:cNvCxnSpPr>
              <p:nvPr/>
            </p:nvCxnSpPr>
            <p:spPr>
              <a:xfrm>
                <a:off x="-142165" y="6386320"/>
                <a:ext cx="2514207" cy="0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2" name="Rectangle 351"/>
              <p:cNvSpPr/>
              <p:nvPr/>
            </p:nvSpPr>
            <p:spPr>
              <a:xfrm rot="5400000">
                <a:off x="1061356" y="5064369"/>
                <a:ext cx="103061" cy="2636461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-205343" y="2739928"/>
              <a:ext cx="126000" cy="3691655"/>
              <a:chOff x="-205343" y="2739928"/>
              <a:chExt cx="126000" cy="3691655"/>
            </a:xfrm>
          </p:grpSpPr>
          <p:cxnSp>
            <p:nvCxnSpPr>
              <p:cNvPr id="337" name="Straight Connector 336"/>
              <p:cNvCxnSpPr>
                <a:endCxn id="38" idx="0"/>
              </p:cNvCxnSpPr>
              <p:nvPr/>
            </p:nvCxnSpPr>
            <p:spPr>
              <a:xfrm flipH="1" flipV="1">
                <a:off x="-141271" y="2807376"/>
                <a:ext cx="1475" cy="3575184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4" name="Rectangle 353"/>
              <p:cNvSpPr/>
              <p:nvPr/>
            </p:nvSpPr>
            <p:spPr>
              <a:xfrm>
                <a:off x="-205343" y="2739928"/>
                <a:ext cx="126000" cy="3691655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67" name="Rectangle 366"/>
            <p:cNvSpPr/>
            <p:nvPr/>
          </p:nvSpPr>
          <p:spPr>
            <a:xfrm>
              <a:off x="1955366" y="2421894"/>
              <a:ext cx="126000" cy="2225677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9" name="Straight Connector 368"/>
            <p:cNvCxnSpPr/>
            <p:nvPr/>
          </p:nvCxnSpPr>
          <p:spPr>
            <a:xfrm flipV="1">
              <a:off x="1961528" y="1631684"/>
              <a:ext cx="100262" cy="86857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1978663" y="1631684"/>
              <a:ext cx="105066" cy="86857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/>
            <p:cNvGrpSpPr/>
            <p:nvPr/>
          </p:nvGrpSpPr>
          <p:grpSpPr>
            <a:xfrm>
              <a:off x="217560" y="718862"/>
              <a:ext cx="1802766" cy="3865748"/>
              <a:chOff x="217560" y="718862"/>
              <a:chExt cx="1802766" cy="3865748"/>
            </a:xfrm>
          </p:grpSpPr>
          <p:cxnSp>
            <p:nvCxnSpPr>
              <p:cNvPr id="386" name="Straight Connector 385"/>
              <p:cNvCxnSpPr/>
              <p:nvPr/>
            </p:nvCxnSpPr>
            <p:spPr>
              <a:xfrm flipH="1">
                <a:off x="2020326" y="718862"/>
                <a:ext cx="0" cy="3865748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/>
              <p:cNvCxnSpPr/>
              <p:nvPr/>
            </p:nvCxnSpPr>
            <p:spPr>
              <a:xfrm>
                <a:off x="1568568" y="718862"/>
                <a:ext cx="1423" cy="3429948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/>
              <p:cNvCxnSpPr/>
              <p:nvPr/>
            </p:nvCxnSpPr>
            <p:spPr>
              <a:xfrm flipH="1">
                <a:off x="1118232" y="718862"/>
                <a:ext cx="0" cy="2981563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1" name="Straight Connector 390"/>
              <p:cNvCxnSpPr/>
              <p:nvPr/>
            </p:nvCxnSpPr>
            <p:spPr>
              <a:xfrm>
                <a:off x="667896" y="718862"/>
                <a:ext cx="0" cy="2542080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4" name="Straight Connector 393"/>
              <p:cNvCxnSpPr/>
              <p:nvPr/>
            </p:nvCxnSpPr>
            <p:spPr>
              <a:xfrm flipH="1">
                <a:off x="217560" y="718862"/>
                <a:ext cx="0" cy="2133797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5" name="Rectangle 394"/>
            <p:cNvSpPr/>
            <p:nvPr/>
          </p:nvSpPr>
          <p:spPr>
            <a:xfrm>
              <a:off x="1504544" y="2421893"/>
              <a:ext cx="126000" cy="1778261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054192" y="2421894"/>
              <a:ext cx="126000" cy="132570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05828" y="2421894"/>
              <a:ext cx="126000" cy="90761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153308" y="2421894"/>
              <a:ext cx="126000" cy="45094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-206906" y="2751507"/>
              <a:ext cx="2289091" cy="1896064"/>
              <a:chOff x="-206906" y="2751507"/>
              <a:chExt cx="2289091" cy="1896064"/>
            </a:xfrm>
          </p:grpSpPr>
          <p:grpSp>
            <p:nvGrpSpPr>
              <p:cNvPr id="29" name="Group 28"/>
              <p:cNvGrpSpPr/>
              <p:nvPr/>
            </p:nvGrpSpPr>
            <p:grpSpPr>
              <a:xfrm>
                <a:off x="-148414" y="2814248"/>
                <a:ext cx="2166410" cy="1774500"/>
                <a:chOff x="-148414" y="2814248"/>
                <a:chExt cx="2166410" cy="1774500"/>
              </a:xfrm>
            </p:grpSpPr>
            <p:cxnSp>
              <p:nvCxnSpPr>
                <p:cNvPr id="383" name="Straight Connector 382"/>
                <p:cNvCxnSpPr/>
                <p:nvPr/>
              </p:nvCxnSpPr>
              <p:spPr>
                <a:xfrm>
                  <a:off x="-148414" y="4587477"/>
                  <a:ext cx="2166410" cy="12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4" name="Straight Connector 383"/>
                <p:cNvCxnSpPr/>
                <p:nvPr/>
              </p:nvCxnSpPr>
              <p:spPr>
                <a:xfrm>
                  <a:off x="-148414" y="4143186"/>
                  <a:ext cx="1712577" cy="0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2" name="Straight Connector 391"/>
                <p:cNvCxnSpPr/>
                <p:nvPr/>
              </p:nvCxnSpPr>
              <p:spPr>
                <a:xfrm>
                  <a:off x="-148414" y="3687341"/>
                  <a:ext cx="1269202" cy="889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3" name="Straight Connector 392"/>
                <p:cNvCxnSpPr/>
                <p:nvPr/>
              </p:nvCxnSpPr>
              <p:spPr>
                <a:xfrm flipV="1">
                  <a:off x="-148414" y="3264073"/>
                  <a:ext cx="814418" cy="2658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9" name="Straight Connector 398"/>
                <p:cNvCxnSpPr/>
                <p:nvPr/>
              </p:nvCxnSpPr>
              <p:spPr>
                <a:xfrm>
                  <a:off x="-148414" y="2814248"/>
                  <a:ext cx="363795" cy="114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/>
            </p:nvGrpSpPr>
            <p:grpSpPr>
              <a:xfrm>
                <a:off x="-206906" y="2751507"/>
                <a:ext cx="2289091" cy="1896064"/>
                <a:chOff x="-206906" y="2751507"/>
                <a:chExt cx="2289091" cy="1896064"/>
              </a:xfrm>
            </p:grpSpPr>
            <p:sp>
              <p:nvSpPr>
                <p:cNvPr id="366" name="Rectangle 365"/>
                <p:cNvSpPr/>
                <p:nvPr/>
              </p:nvSpPr>
              <p:spPr>
                <a:xfrm rot="5400000">
                  <a:off x="874640" y="3440025"/>
                  <a:ext cx="126000" cy="2289091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0" name="Rectangle 399"/>
                <p:cNvSpPr/>
                <p:nvPr/>
              </p:nvSpPr>
              <p:spPr>
                <a:xfrm rot="5400000">
                  <a:off x="651350" y="3215899"/>
                  <a:ext cx="126000" cy="1842512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1" name="Rectangle 400"/>
                <p:cNvSpPr/>
                <p:nvPr/>
              </p:nvSpPr>
              <p:spPr>
                <a:xfrm rot="5400000">
                  <a:off x="426024" y="2988689"/>
                  <a:ext cx="126000" cy="1391859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2" name="Rectangle 401"/>
                <p:cNvSpPr/>
                <p:nvPr/>
              </p:nvSpPr>
              <p:spPr>
                <a:xfrm rot="5400000">
                  <a:off x="200651" y="2795955"/>
                  <a:ext cx="126000" cy="941114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3" name="Rectangle 402"/>
                <p:cNvSpPr/>
                <p:nvPr/>
              </p:nvSpPr>
              <p:spPr>
                <a:xfrm rot="5400000">
                  <a:off x="-24730" y="2569331"/>
                  <a:ext cx="126000" cy="490352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8" name="Group 17"/>
            <p:cNvGrpSpPr/>
            <p:nvPr/>
          </p:nvGrpSpPr>
          <p:grpSpPr>
            <a:xfrm>
              <a:off x="157752" y="713588"/>
              <a:ext cx="1907274" cy="1784371"/>
              <a:chOff x="157752" y="713588"/>
              <a:chExt cx="1907274" cy="1784371"/>
            </a:xfrm>
          </p:grpSpPr>
          <p:sp>
            <p:nvSpPr>
              <p:cNvPr id="373" name="Rectangle 372"/>
              <p:cNvSpPr/>
              <p:nvPr/>
            </p:nvSpPr>
            <p:spPr>
              <a:xfrm>
                <a:off x="1978626" y="713588"/>
                <a:ext cx="86400" cy="1026773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409" name="Group 408"/>
              <p:cNvGrpSpPr/>
              <p:nvPr/>
            </p:nvGrpSpPr>
            <p:grpSpPr>
              <a:xfrm>
                <a:off x="157752" y="720704"/>
                <a:ext cx="122201" cy="1777255"/>
                <a:chOff x="2438317" y="1006440"/>
                <a:chExt cx="122201" cy="1777255"/>
              </a:xfrm>
            </p:grpSpPr>
            <p:cxnSp>
              <p:nvCxnSpPr>
                <p:cNvPr id="410" name="Straight Connector 409"/>
                <p:cNvCxnSpPr/>
                <p:nvPr/>
              </p:nvCxnSpPr>
              <p:spPr>
                <a:xfrm flipV="1">
                  <a:off x="2438317" y="1915124"/>
                  <a:ext cx="100262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1" name="Straight Connector 410"/>
                <p:cNvCxnSpPr/>
                <p:nvPr/>
              </p:nvCxnSpPr>
              <p:spPr>
                <a:xfrm flipH="1" flipV="1">
                  <a:off x="2455452" y="1915124"/>
                  <a:ext cx="105066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2" name="Rectangle 411"/>
                <p:cNvSpPr/>
                <p:nvPr/>
              </p:nvSpPr>
              <p:spPr>
                <a:xfrm>
                  <a:off x="2455415" y="1006440"/>
                  <a:ext cx="86400" cy="913303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414" name="Group 413"/>
              <p:cNvGrpSpPr/>
              <p:nvPr/>
            </p:nvGrpSpPr>
            <p:grpSpPr>
              <a:xfrm>
                <a:off x="610396" y="717146"/>
                <a:ext cx="122201" cy="1777255"/>
                <a:chOff x="2438317" y="1006440"/>
                <a:chExt cx="122201" cy="1777255"/>
              </a:xfrm>
            </p:grpSpPr>
            <p:cxnSp>
              <p:nvCxnSpPr>
                <p:cNvPr id="415" name="Straight Connector 414"/>
                <p:cNvCxnSpPr/>
                <p:nvPr/>
              </p:nvCxnSpPr>
              <p:spPr>
                <a:xfrm flipV="1">
                  <a:off x="2438317" y="1915124"/>
                  <a:ext cx="100262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Straight Connector 415"/>
                <p:cNvCxnSpPr/>
                <p:nvPr/>
              </p:nvCxnSpPr>
              <p:spPr>
                <a:xfrm flipH="1" flipV="1">
                  <a:off x="2455452" y="1915124"/>
                  <a:ext cx="105066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7" name="Rectangle 416"/>
                <p:cNvSpPr/>
                <p:nvPr/>
              </p:nvSpPr>
              <p:spPr>
                <a:xfrm>
                  <a:off x="2455415" y="1006440"/>
                  <a:ext cx="86400" cy="913303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418" name="Group 417"/>
              <p:cNvGrpSpPr/>
              <p:nvPr/>
            </p:nvGrpSpPr>
            <p:grpSpPr>
              <a:xfrm>
                <a:off x="1058459" y="717146"/>
                <a:ext cx="122201" cy="1777255"/>
                <a:chOff x="2438317" y="1006440"/>
                <a:chExt cx="122201" cy="1777255"/>
              </a:xfrm>
            </p:grpSpPr>
            <p:cxnSp>
              <p:nvCxnSpPr>
                <p:cNvPr id="419" name="Straight Connector 418"/>
                <p:cNvCxnSpPr/>
                <p:nvPr/>
              </p:nvCxnSpPr>
              <p:spPr>
                <a:xfrm flipV="1">
                  <a:off x="2438317" y="1915124"/>
                  <a:ext cx="100262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0" name="Straight Connector 419"/>
                <p:cNvCxnSpPr/>
                <p:nvPr/>
              </p:nvCxnSpPr>
              <p:spPr>
                <a:xfrm flipH="1" flipV="1">
                  <a:off x="2455452" y="1915124"/>
                  <a:ext cx="105066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1" name="Rectangle 420"/>
                <p:cNvSpPr/>
                <p:nvPr/>
              </p:nvSpPr>
              <p:spPr>
                <a:xfrm>
                  <a:off x="2455415" y="1006440"/>
                  <a:ext cx="86400" cy="913303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422" name="Group 421"/>
              <p:cNvGrpSpPr/>
              <p:nvPr/>
            </p:nvGrpSpPr>
            <p:grpSpPr>
              <a:xfrm>
                <a:off x="1511283" y="720704"/>
                <a:ext cx="118643" cy="1777255"/>
                <a:chOff x="2438317" y="1006440"/>
                <a:chExt cx="118643" cy="1777255"/>
              </a:xfrm>
            </p:grpSpPr>
            <p:cxnSp>
              <p:nvCxnSpPr>
                <p:cNvPr id="423" name="Straight Connector 422"/>
                <p:cNvCxnSpPr/>
                <p:nvPr/>
              </p:nvCxnSpPr>
              <p:spPr>
                <a:xfrm flipV="1">
                  <a:off x="2438317" y="1915124"/>
                  <a:ext cx="100262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4" name="Straight Connector 423"/>
                <p:cNvCxnSpPr/>
                <p:nvPr/>
              </p:nvCxnSpPr>
              <p:spPr>
                <a:xfrm flipH="1" flipV="1">
                  <a:off x="2451894" y="1915124"/>
                  <a:ext cx="105066" cy="868571"/>
                </a:xfrm>
                <a:prstGeom prst="line">
                  <a:avLst/>
                </a:prstGeom>
                <a:ln w="952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5" name="Rectangle 424"/>
                <p:cNvSpPr/>
                <p:nvPr/>
              </p:nvSpPr>
              <p:spPr>
                <a:xfrm>
                  <a:off x="2455415" y="1006440"/>
                  <a:ext cx="86400" cy="913303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5" name="Group 14"/>
            <p:cNvGrpSpPr/>
            <p:nvPr/>
          </p:nvGrpSpPr>
          <p:grpSpPr>
            <a:xfrm>
              <a:off x="-607782" y="1534661"/>
              <a:ext cx="2808529" cy="1055353"/>
              <a:chOff x="-607782" y="1534661"/>
              <a:chExt cx="2808529" cy="1055353"/>
            </a:xfrm>
          </p:grpSpPr>
          <p:sp>
            <p:nvSpPr>
              <p:cNvPr id="371" name="TextBox 370"/>
              <p:cNvSpPr txBox="1"/>
              <p:nvPr/>
            </p:nvSpPr>
            <p:spPr>
              <a:xfrm>
                <a:off x="-607782" y="2251460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200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2" name="TextBox 371"/>
              <p:cNvSpPr txBox="1"/>
              <p:nvPr/>
            </p:nvSpPr>
            <p:spPr>
              <a:xfrm>
                <a:off x="-601450" y="1534661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140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" name="Group 8"/>
              <p:cNvGrpSpPr/>
              <p:nvPr/>
            </p:nvGrpSpPr>
            <p:grpSpPr>
              <a:xfrm>
                <a:off x="39642" y="1630936"/>
                <a:ext cx="2161105" cy="867830"/>
                <a:chOff x="39642" y="1630936"/>
                <a:chExt cx="2161105" cy="867830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41485" y="1630936"/>
                  <a:ext cx="2159262" cy="144000"/>
                  <a:chOff x="41485" y="1630936"/>
                  <a:chExt cx="2159262" cy="144000"/>
                </a:xfrm>
              </p:grpSpPr>
              <p:sp>
                <p:nvSpPr>
                  <p:cNvPr id="256" name="Oval 255"/>
                  <p:cNvSpPr/>
                  <p:nvPr/>
                </p:nvSpPr>
                <p:spPr>
                  <a:xfrm>
                    <a:off x="41485" y="163093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7" name="Oval 256"/>
                  <p:cNvSpPr/>
                  <p:nvPr/>
                </p:nvSpPr>
                <p:spPr>
                  <a:xfrm>
                    <a:off x="491301" y="163093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5" name="Oval 254"/>
                  <p:cNvSpPr/>
                  <p:nvPr/>
                </p:nvSpPr>
                <p:spPr>
                  <a:xfrm>
                    <a:off x="941117" y="163093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8" name="Oval 257"/>
                  <p:cNvSpPr/>
                  <p:nvPr/>
                </p:nvSpPr>
                <p:spPr>
                  <a:xfrm>
                    <a:off x="1390933" y="163093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9" name="Oval 258"/>
                  <p:cNvSpPr/>
                  <p:nvPr/>
                </p:nvSpPr>
                <p:spPr>
                  <a:xfrm>
                    <a:off x="1840747" y="163093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39642" y="2354766"/>
                  <a:ext cx="2161105" cy="144000"/>
                  <a:chOff x="39642" y="2354766"/>
                  <a:chExt cx="2161105" cy="144000"/>
                </a:xfrm>
              </p:grpSpPr>
              <p:sp>
                <p:nvSpPr>
                  <p:cNvPr id="22" name="Oval 21"/>
                  <p:cNvSpPr/>
                  <p:nvPr/>
                </p:nvSpPr>
                <p:spPr>
                  <a:xfrm>
                    <a:off x="39642" y="235476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" name="Oval 24"/>
                  <p:cNvSpPr/>
                  <p:nvPr/>
                </p:nvSpPr>
                <p:spPr>
                  <a:xfrm>
                    <a:off x="489918" y="235476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" name="Oval 15"/>
                  <p:cNvSpPr/>
                  <p:nvPr/>
                </p:nvSpPr>
                <p:spPr>
                  <a:xfrm>
                    <a:off x="940194" y="235476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" name="Oval 27"/>
                  <p:cNvSpPr/>
                  <p:nvPr/>
                </p:nvSpPr>
                <p:spPr>
                  <a:xfrm>
                    <a:off x="1390470" y="235476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1" name="Oval 30"/>
                  <p:cNvSpPr/>
                  <p:nvPr/>
                </p:nvSpPr>
                <p:spPr>
                  <a:xfrm>
                    <a:off x="1840747" y="2354766"/>
                    <a:ext cx="360000" cy="144000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460" name="Group 459"/>
            <p:cNvGrpSpPr/>
            <p:nvPr/>
          </p:nvGrpSpPr>
          <p:grpSpPr>
            <a:xfrm>
              <a:off x="7715525" y="-133421"/>
              <a:ext cx="128306" cy="1897557"/>
              <a:chOff x="7715525" y="-133421"/>
              <a:chExt cx="128306" cy="1897557"/>
            </a:xfrm>
          </p:grpSpPr>
          <p:cxnSp>
            <p:nvCxnSpPr>
              <p:cNvPr id="432" name="Straight Connector 431"/>
              <p:cNvCxnSpPr/>
              <p:nvPr/>
            </p:nvCxnSpPr>
            <p:spPr>
              <a:xfrm flipV="1">
                <a:off x="7715525" y="-57221"/>
                <a:ext cx="18236" cy="1821357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7" name="Straight Connector 436"/>
              <p:cNvCxnSpPr/>
              <p:nvPr/>
            </p:nvCxnSpPr>
            <p:spPr>
              <a:xfrm flipH="1" flipV="1">
                <a:off x="7814725" y="-133421"/>
                <a:ext cx="29106" cy="1891249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9" name="Group 458"/>
            <p:cNvGrpSpPr/>
            <p:nvPr/>
          </p:nvGrpSpPr>
          <p:grpSpPr>
            <a:xfrm>
              <a:off x="7726617" y="-173902"/>
              <a:ext cx="3698688" cy="1380127"/>
              <a:chOff x="7726617" y="-173902"/>
              <a:chExt cx="3698688" cy="1380127"/>
            </a:xfrm>
          </p:grpSpPr>
          <p:grpSp>
            <p:nvGrpSpPr>
              <p:cNvPr id="456" name="Group 455"/>
              <p:cNvGrpSpPr/>
              <p:nvPr/>
            </p:nvGrpSpPr>
            <p:grpSpPr>
              <a:xfrm>
                <a:off x="7782736" y="-172325"/>
                <a:ext cx="3642569" cy="1378550"/>
                <a:chOff x="7782736" y="-172325"/>
                <a:chExt cx="3642569" cy="1378550"/>
              </a:xfrm>
            </p:grpSpPr>
            <p:sp>
              <p:nvSpPr>
                <p:cNvPr id="277" name="Rectangle 276"/>
                <p:cNvSpPr/>
                <p:nvPr/>
              </p:nvSpPr>
              <p:spPr>
                <a:xfrm>
                  <a:off x="11280648" y="-172325"/>
                  <a:ext cx="144000" cy="1378550"/>
                </a:xfrm>
                <a:prstGeom prst="rect">
                  <a:avLst/>
                </a:prstGeom>
                <a:no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98" name="Straight Connector 297"/>
                <p:cNvCxnSpPr/>
                <p:nvPr/>
              </p:nvCxnSpPr>
              <p:spPr>
                <a:xfrm flipH="1" flipV="1">
                  <a:off x="7782736" y="-94215"/>
                  <a:ext cx="3597436" cy="0"/>
                </a:xfrm>
                <a:prstGeom prst="line">
                  <a:avLst/>
                </a:prstGeom>
                <a:ln w="9525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1" name="Rectangle 350"/>
                <p:cNvSpPr/>
                <p:nvPr/>
              </p:nvSpPr>
              <p:spPr>
                <a:xfrm rot="5400000">
                  <a:off x="10578215" y="-875416"/>
                  <a:ext cx="144000" cy="1550181"/>
                </a:xfrm>
                <a:prstGeom prst="rect">
                  <a:avLst/>
                </a:prstGeom>
                <a:no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40" name="Straight Connector 439"/>
              <p:cNvCxnSpPr/>
              <p:nvPr/>
            </p:nvCxnSpPr>
            <p:spPr>
              <a:xfrm>
                <a:off x="7814724" y="-131040"/>
                <a:ext cx="2105025" cy="104775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/>
              <p:cNvCxnSpPr/>
              <p:nvPr/>
            </p:nvCxnSpPr>
            <p:spPr>
              <a:xfrm flipV="1">
                <a:off x="7726617" y="-173902"/>
                <a:ext cx="2195513" cy="123825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7" name="Group 456"/>
            <p:cNvGrpSpPr/>
            <p:nvPr/>
          </p:nvGrpSpPr>
          <p:grpSpPr>
            <a:xfrm>
              <a:off x="9537972" y="-275712"/>
              <a:ext cx="641522" cy="677085"/>
              <a:chOff x="9482550" y="-275712"/>
              <a:chExt cx="641522" cy="677085"/>
            </a:xfrm>
          </p:grpSpPr>
          <p:sp>
            <p:nvSpPr>
              <p:cNvPr id="435" name="TextBox 434"/>
              <p:cNvSpPr txBox="1"/>
              <p:nvPr/>
            </p:nvSpPr>
            <p:spPr>
              <a:xfrm>
                <a:off x="9482550" y="62819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200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 rot="10800000" flipH="1">
                <a:off x="9731311" y="-275712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70" name="Rectangle 169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1" name="Oval 170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63" name="Group 62"/>
            <p:cNvGrpSpPr/>
            <p:nvPr/>
          </p:nvGrpSpPr>
          <p:grpSpPr>
            <a:xfrm>
              <a:off x="8469567" y="6298336"/>
              <a:ext cx="2958061" cy="150019"/>
              <a:chOff x="8469567" y="6298336"/>
              <a:chExt cx="2958061" cy="150019"/>
            </a:xfrm>
          </p:grpSpPr>
          <p:sp>
            <p:nvSpPr>
              <p:cNvPr id="296" name="Rectangle 295"/>
              <p:cNvSpPr/>
              <p:nvPr/>
            </p:nvSpPr>
            <p:spPr>
              <a:xfrm rot="5400000">
                <a:off x="10714450" y="5731881"/>
                <a:ext cx="144000" cy="1282357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97" name="Straight Connector 296"/>
              <p:cNvCxnSpPr/>
              <p:nvPr/>
            </p:nvCxnSpPr>
            <p:spPr>
              <a:xfrm flipH="1">
                <a:off x="8498936" y="6372320"/>
                <a:ext cx="2852900" cy="739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Straight Connector 457"/>
              <p:cNvCxnSpPr/>
              <p:nvPr/>
            </p:nvCxnSpPr>
            <p:spPr>
              <a:xfrm flipH="1">
                <a:off x="8529099" y="6298336"/>
                <a:ext cx="1745458" cy="107155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4" name="Straight Connector 463"/>
              <p:cNvCxnSpPr/>
              <p:nvPr/>
            </p:nvCxnSpPr>
            <p:spPr>
              <a:xfrm>
                <a:off x="8469567" y="6338816"/>
                <a:ext cx="1804988" cy="109539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9" name="Group 448"/>
            <p:cNvGrpSpPr/>
            <p:nvPr/>
          </p:nvGrpSpPr>
          <p:grpSpPr>
            <a:xfrm>
              <a:off x="9852455" y="6194332"/>
              <a:ext cx="641522" cy="632890"/>
              <a:chOff x="9852455" y="6194332"/>
              <a:chExt cx="641522" cy="632890"/>
            </a:xfrm>
          </p:grpSpPr>
          <p:sp>
            <p:nvSpPr>
              <p:cNvPr id="301" name="TextBox 300"/>
              <p:cNvSpPr txBox="1"/>
              <p:nvPr/>
            </p:nvSpPr>
            <p:spPr>
              <a:xfrm>
                <a:off x="9852455" y="6488668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200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 rot="10800000" flipH="1">
                <a:off x="10101216" y="6194332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85" name="Rectangle 18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6" name="Oval 18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59" name="Group 58"/>
            <p:cNvGrpSpPr/>
            <p:nvPr/>
          </p:nvGrpSpPr>
          <p:grpSpPr>
            <a:xfrm>
              <a:off x="8437028" y="3911561"/>
              <a:ext cx="128119" cy="2496312"/>
              <a:chOff x="8437028" y="3911561"/>
              <a:chExt cx="128119" cy="2496312"/>
            </a:xfrm>
          </p:grpSpPr>
          <p:cxnSp>
            <p:nvCxnSpPr>
              <p:cNvPr id="469" name="Straight Connector 468"/>
              <p:cNvCxnSpPr/>
              <p:nvPr/>
            </p:nvCxnSpPr>
            <p:spPr>
              <a:xfrm>
                <a:off x="8437028" y="3911561"/>
                <a:ext cx="27777" cy="2427255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2" name="Straight Connector 471"/>
              <p:cNvCxnSpPr/>
              <p:nvPr/>
            </p:nvCxnSpPr>
            <p:spPr>
              <a:xfrm flipV="1">
                <a:off x="8529099" y="3911561"/>
                <a:ext cx="36048" cy="2496312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8316770" y="3840315"/>
              <a:ext cx="951177" cy="338554"/>
              <a:chOff x="8316770" y="3840315"/>
              <a:chExt cx="951177" cy="338554"/>
            </a:xfrm>
          </p:grpSpPr>
          <p:sp>
            <p:nvSpPr>
              <p:cNvPr id="302" name="TextBox 301"/>
              <p:cNvSpPr txBox="1"/>
              <p:nvPr/>
            </p:nvSpPr>
            <p:spPr>
              <a:xfrm>
                <a:off x="8626425" y="3840315"/>
                <a:ext cx="641522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350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95" name="Group 194"/>
              <p:cNvGrpSpPr/>
              <p:nvPr/>
            </p:nvGrpSpPr>
            <p:grpSpPr>
              <a:xfrm rot="5400000" flipH="1" flipV="1">
                <a:off x="8424770" y="3829592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96" name="Rectangle 195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7" name="Oval 196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7" name="Group 6"/>
            <p:cNvGrpSpPr/>
            <p:nvPr/>
          </p:nvGrpSpPr>
          <p:grpSpPr>
            <a:xfrm>
              <a:off x="117609" y="-135708"/>
              <a:ext cx="2005726" cy="851752"/>
              <a:chOff x="117609" y="-135708"/>
              <a:chExt cx="2005726" cy="851752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1912468" y="-135708"/>
                <a:ext cx="210867" cy="851752"/>
              </a:xfrm>
              <a:prstGeom prst="rect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ga-IE" sz="14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405 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nm 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Rectangle 485"/>
              <p:cNvSpPr/>
              <p:nvPr/>
            </p:nvSpPr>
            <p:spPr>
              <a:xfrm>
                <a:off x="1463754" y="-135708"/>
                <a:ext cx="210867" cy="851752"/>
              </a:xfrm>
              <a:prstGeom prst="rect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ga-IE" sz="14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445 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nm 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7" name="Rectangle 486"/>
              <p:cNvSpPr/>
              <p:nvPr/>
            </p:nvSpPr>
            <p:spPr>
              <a:xfrm>
                <a:off x="1015039" y="-135708"/>
                <a:ext cx="210867" cy="851752"/>
              </a:xfrm>
              <a:prstGeom prst="rect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ga-IE" sz="14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491 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nm 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Rectangle 487"/>
              <p:cNvSpPr/>
              <p:nvPr/>
            </p:nvSpPr>
            <p:spPr>
              <a:xfrm>
                <a:off x="566324" y="-135708"/>
                <a:ext cx="210867" cy="851752"/>
              </a:xfrm>
              <a:prstGeom prst="rect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ga-IE" sz="14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515 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nm 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Rectangle 488"/>
              <p:cNvSpPr/>
              <p:nvPr/>
            </p:nvSpPr>
            <p:spPr>
              <a:xfrm>
                <a:off x="117609" y="-135708"/>
                <a:ext cx="210867" cy="851752"/>
              </a:xfrm>
              <a:prstGeom prst="rect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ga-IE" sz="14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561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nm 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44" name="Rectangle 543"/>
            <p:cNvSpPr/>
            <p:nvPr/>
          </p:nvSpPr>
          <p:spPr>
            <a:xfrm rot="2700000">
              <a:off x="11358815" y="-23033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354583" y="641594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2939362" y="4887050"/>
              <a:ext cx="1047550" cy="360000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sz="1600" b="1" dirty="0" smtClean="0">
                  <a:ln w="0"/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LM</a:t>
              </a:r>
              <a:endParaRPr lang="ga-IE" sz="1600" b="1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470919" y="376010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381180" y="642784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277384" y="643385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-324802" y="5871696"/>
              <a:ext cx="684638" cy="338554"/>
              <a:chOff x="-327183" y="5871696"/>
              <a:chExt cx="684638" cy="338554"/>
            </a:xfrm>
          </p:grpSpPr>
          <p:grpSp>
            <p:nvGrpSpPr>
              <p:cNvPr id="531" name="Group 530"/>
              <p:cNvGrpSpPr/>
              <p:nvPr/>
            </p:nvGrpSpPr>
            <p:grpSpPr>
              <a:xfrm rot="16200000">
                <a:off x="-142103" y="5855893"/>
                <a:ext cx="0" cy="370160"/>
                <a:chOff x="3270730" y="1795755"/>
                <a:chExt cx="0" cy="1259201"/>
              </a:xfrm>
            </p:grpSpPr>
            <p:cxnSp>
              <p:nvCxnSpPr>
                <p:cNvPr id="532" name="Straight Connector 531"/>
                <p:cNvCxnSpPr/>
                <p:nvPr/>
              </p:nvCxnSpPr>
              <p:spPr>
                <a:xfrm>
                  <a:off x="3270730" y="2464238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3" name="Straight Connector 532"/>
                <p:cNvCxnSpPr/>
                <p:nvPr/>
              </p:nvCxnSpPr>
              <p:spPr>
                <a:xfrm>
                  <a:off x="3270730" y="1795755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3" name="TextBox 572"/>
              <p:cNvSpPr txBox="1"/>
              <p:nvPr/>
            </p:nvSpPr>
            <p:spPr>
              <a:xfrm>
                <a:off x="1267" y="5871696"/>
                <a:ext cx="35618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I1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1803757" y="5901143"/>
              <a:ext cx="356188" cy="669449"/>
              <a:chOff x="1929964" y="5901143"/>
              <a:chExt cx="356188" cy="669449"/>
            </a:xfrm>
          </p:grpSpPr>
          <p:grpSp>
            <p:nvGrpSpPr>
              <p:cNvPr id="534" name="Group 533"/>
              <p:cNvGrpSpPr/>
              <p:nvPr/>
            </p:nvGrpSpPr>
            <p:grpSpPr>
              <a:xfrm>
                <a:off x="2108058" y="6200432"/>
                <a:ext cx="0" cy="370160"/>
                <a:chOff x="3270730" y="1795755"/>
                <a:chExt cx="0" cy="1259201"/>
              </a:xfrm>
            </p:grpSpPr>
            <p:cxnSp>
              <p:nvCxnSpPr>
                <p:cNvPr id="535" name="Straight Connector 534"/>
                <p:cNvCxnSpPr/>
                <p:nvPr/>
              </p:nvCxnSpPr>
              <p:spPr>
                <a:xfrm>
                  <a:off x="3270730" y="2464238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6" name="Straight Connector 535"/>
                <p:cNvCxnSpPr/>
                <p:nvPr/>
              </p:nvCxnSpPr>
              <p:spPr>
                <a:xfrm>
                  <a:off x="3270730" y="1795755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4" name="TextBox 573"/>
              <p:cNvSpPr txBox="1"/>
              <p:nvPr/>
            </p:nvSpPr>
            <p:spPr>
              <a:xfrm>
                <a:off x="1929964" y="5901143"/>
                <a:ext cx="35618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I2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81" name="Rectangle 580"/>
            <p:cNvSpPr/>
            <p:nvPr/>
          </p:nvSpPr>
          <p:spPr>
            <a:xfrm rot="2700000">
              <a:off x="5233732" y="289002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515725" y="3274839"/>
              <a:ext cx="5934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1600" dirty="0" smtClean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PBS</a:t>
              </a:r>
              <a:endParaRPr lang="ga-IE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2494877" y="4137353"/>
              <a:ext cx="641522" cy="897066"/>
              <a:chOff x="2494877" y="4137353"/>
              <a:chExt cx="641522" cy="897066"/>
            </a:xfrm>
          </p:grpSpPr>
          <p:sp>
            <p:nvSpPr>
              <p:cNvPr id="311" name="TextBox 310"/>
              <p:cNvSpPr txBox="1"/>
              <p:nvPr/>
            </p:nvSpPr>
            <p:spPr>
              <a:xfrm>
                <a:off x="2494877" y="4137353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1</a:t>
                </a:r>
                <a:r>
                  <a:rPr lang="en-GB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2" name="TextBox 311"/>
              <p:cNvSpPr txBox="1"/>
              <p:nvPr/>
            </p:nvSpPr>
            <p:spPr>
              <a:xfrm>
                <a:off x="2494877" y="4695865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1</a:t>
                </a:r>
                <a:r>
                  <a:rPr lang="en-GB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r>
                  <a:rPr lang="ga-IE" sz="1600" dirty="0" smtClean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endParaRPr lang="ga-IE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314" name="Straight Connector 313"/>
            <p:cNvCxnSpPr/>
            <p:nvPr/>
          </p:nvCxnSpPr>
          <p:spPr>
            <a:xfrm flipV="1">
              <a:off x="2367900" y="3851845"/>
              <a:ext cx="1844" cy="503829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5" name="Rectangle 564"/>
            <p:cNvSpPr/>
            <p:nvPr/>
          </p:nvSpPr>
          <p:spPr>
            <a:xfrm rot="18900000">
              <a:off x="2243402" y="376529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2304335" y="3796244"/>
              <a:ext cx="131331" cy="2637886"/>
              <a:chOff x="2304335" y="3796244"/>
              <a:chExt cx="131331" cy="2637886"/>
            </a:xfrm>
          </p:grpSpPr>
          <p:cxnSp>
            <p:nvCxnSpPr>
              <p:cNvPr id="332" name="Straight Connector 331"/>
              <p:cNvCxnSpPr>
                <a:endCxn id="308" idx="1"/>
              </p:cNvCxnSpPr>
              <p:nvPr/>
            </p:nvCxnSpPr>
            <p:spPr>
              <a:xfrm flipH="1" flipV="1">
                <a:off x="2367900" y="4374724"/>
                <a:ext cx="1121" cy="2038030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6" name="Rectangle 345"/>
              <p:cNvSpPr/>
              <p:nvPr/>
            </p:nvSpPr>
            <p:spPr>
              <a:xfrm>
                <a:off x="2305118" y="4861640"/>
                <a:ext cx="126000" cy="157249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Rectangle 314"/>
              <p:cNvSpPr/>
              <p:nvPr/>
            </p:nvSpPr>
            <p:spPr>
              <a:xfrm>
                <a:off x="2305820" y="3796244"/>
                <a:ext cx="126000" cy="44175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1" name="Straight Connector 330"/>
              <p:cNvCxnSpPr/>
              <p:nvPr/>
            </p:nvCxnSpPr>
            <p:spPr>
              <a:xfrm>
                <a:off x="2304335" y="4229566"/>
                <a:ext cx="126415" cy="779558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/>
              <p:cNvCxnSpPr/>
              <p:nvPr/>
            </p:nvCxnSpPr>
            <p:spPr>
              <a:xfrm flipH="1">
                <a:off x="2309251" y="4213413"/>
                <a:ext cx="126415" cy="779558"/>
              </a:xfrm>
              <a:prstGeom prst="line">
                <a:avLst/>
              </a:prstGeom>
              <a:ln w="952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2185868" y="4230723"/>
              <a:ext cx="370160" cy="1175528"/>
              <a:chOff x="2185868" y="4230723"/>
              <a:chExt cx="370160" cy="1175528"/>
            </a:xfrm>
          </p:grpSpPr>
          <p:grpSp>
            <p:nvGrpSpPr>
              <p:cNvPr id="537" name="Group 536"/>
              <p:cNvGrpSpPr/>
              <p:nvPr/>
            </p:nvGrpSpPr>
            <p:grpSpPr>
              <a:xfrm rot="16200000">
                <a:off x="2370948" y="5221171"/>
                <a:ext cx="0" cy="370160"/>
                <a:chOff x="3270730" y="1795755"/>
                <a:chExt cx="0" cy="1259201"/>
              </a:xfrm>
            </p:grpSpPr>
            <p:cxnSp>
              <p:nvCxnSpPr>
                <p:cNvPr id="538" name="Straight Connector 537"/>
                <p:cNvCxnSpPr/>
                <p:nvPr/>
              </p:nvCxnSpPr>
              <p:spPr>
                <a:xfrm>
                  <a:off x="3270730" y="2464238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9" name="Straight Connector 538"/>
                <p:cNvCxnSpPr/>
                <p:nvPr/>
              </p:nvCxnSpPr>
              <p:spPr>
                <a:xfrm>
                  <a:off x="3270730" y="1795755"/>
                  <a:ext cx="0" cy="590718"/>
                </a:xfrm>
                <a:prstGeom prst="line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Group 26"/>
              <p:cNvGrpSpPr/>
              <p:nvPr/>
            </p:nvGrpSpPr>
            <p:grpSpPr>
              <a:xfrm>
                <a:off x="2187899" y="4230723"/>
                <a:ext cx="361143" cy="751919"/>
                <a:chOff x="3000935" y="4705267"/>
                <a:chExt cx="361143" cy="751919"/>
              </a:xfrm>
            </p:grpSpPr>
            <p:grpSp>
              <p:nvGrpSpPr>
                <p:cNvPr id="303" name="Group 302"/>
                <p:cNvGrpSpPr/>
                <p:nvPr/>
              </p:nvGrpSpPr>
              <p:grpSpPr>
                <a:xfrm rot="16200000" flipH="1">
                  <a:off x="3110078" y="5205186"/>
                  <a:ext cx="144000" cy="360000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305" name="Rectangle 304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6" name="Oval 305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07" name="Group 306"/>
                <p:cNvGrpSpPr/>
                <p:nvPr/>
              </p:nvGrpSpPr>
              <p:grpSpPr>
                <a:xfrm rot="5400000" flipH="1" flipV="1">
                  <a:off x="3108935" y="4597267"/>
                  <a:ext cx="144000" cy="360000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308" name="Rectangle 307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10" name="Oval 30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442" name="Group 441"/>
            <p:cNvGrpSpPr/>
            <p:nvPr/>
          </p:nvGrpSpPr>
          <p:grpSpPr>
            <a:xfrm rot="10800000">
              <a:off x="6856693" y="2960209"/>
              <a:ext cx="360000" cy="204798"/>
              <a:chOff x="7152214" y="2653231"/>
              <a:chExt cx="360000" cy="204798"/>
            </a:xfrm>
          </p:grpSpPr>
          <p:sp>
            <p:nvSpPr>
              <p:cNvPr id="443" name="Rectangle 442"/>
              <p:cNvSpPr/>
              <p:nvPr/>
            </p:nvSpPr>
            <p:spPr>
              <a:xfrm rot="8100000" flipV="1">
                <a:off x="7152214" y="2670601"/>
                <a:ext cx="360000" cy="72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4" name="Isosceles Triangle 443"/>
              <p:cNvSpPr/>
              <p:nvPr/>
            </p:nvSpPr>
            <p:spPr>
              <a:xfrm rot="1084950">
                <a:off x="7307640" y="2653231"/>
                <a:ext cx="203080" cy="20479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8" name="TextBox 277"/>
            <p:cNvSpPr txBox="1"/>
            <p:nvPr/>
          </p:nvSpPr>
          <p:spPr>
            <a:xfrm>
              <a:off x="11383311" y="6318318"/>
              <a:ext cx="6735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1600" dirty="0" smtClean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galvo</a:t>
              </a:r>
              <a:endParaRPr lang="ga-IE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0" name="TextBox 279"/>
            <p:cNvSpPr txBox="1"/>
            <p:nvPr/>
          </p:nvSpPr>
          <p:spPr>
            <a:xfrm>
              <a:off x="11423434" y="-506642"/>
              <a:ext cx="6735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1600" dirty="0" smtClean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galvo</a:t>
              </a:r>
              <a:endParaRPr lang="ga-IE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1" name="Rectangle 280"/>
            <p:cNvSpPr/>
            <p:nvPr/>
          </p:nvSpPr>
          <p:spPr>
            <a:xfrm rot="8100000" flipH="1" flipV="1">
              <a:off x="11231369" y="6354297"/>
              <a:ext cx="360000" cy="135578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2" name="Rectangle 281"/>
            <p:cNvSpPr/>
            <p:nvPr/>
          </p:nvSpPr>
          <p:spPr>
            <a:xfrm rot="13500000" flipV="1">
              <a:off x="11232230" y="-216403"/>
              <a:ext cx="360000" cy="135578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1" name="Rectangle 320"/>
            <p:cNvSpPr/>
            <p:nvPr/>
          </p:nvSpPr>
          <p:spPr>
            <a:xfrm rot="16200000">
              <a:off x="9581724" y="2355993"/>
              <a:ext cx="305134" cy="1604361"/>
            </a:xfrm>
            <a:prstGeom prst="rect">
              <a:avLst/>
            </a:prstGeom>
            <a:noFill/>
            <a:ln w="38100">
              <a:solidFill>
                <a:srgbClr val="0B9D1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20" name="Group 319"/>
            <p:cNvGrpSpPr>
              <a:grpSpLocks noChangeAspect="1"/>
            </p:cNvGrpSpPr>
            <p:nvPr/>
          </p:nvGrpSpPr>
          <p:grpSpPr>
            <a:xfrm rot="5400000">
              <a:off x="10674039" y="2796906"/>
              <a:ext cx="397849" cy="712141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34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9050">
                <a:solidFill>
                  <a:srgbClr val="0B9D1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9050">
                <a:solidFill>
                  <a:srgbClr val="0B9D1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91" name="Group 290"/>
            <p:cNvGrpSpPr/>
            <p:nvPr/>
          </p:nvGrpSpPr>
          <p:grpSpPr>
            <a:xfrm flipH="1">
              <a:off x="11229034" y="3116258"/>
              <a:ext cx="122703" cy="69603"/>
              <a:chOff x="11707742" y="3398520"/>
              <a:chExt cx="124057" cy="70371"/>
            </a:xfrm>
          </p:grpSpPr>
          <p:cxnSp>
            <p:nvCxnSpPr>
              <p:cNvPr id="292" name="Straight Connector 291"/>
              <p:cNvCxnSpPr>
                <a:stCxn id="348" idx="1"/>
              </p:cNvCxnSpPr>
              <p:nvPr/>
            </p:nvCxnSpPr>
            <p:spPr>
              <a:xfrm flipV="1">
                <a:off x="11707742" y="3398520"/>
                <a:ext cx="120157" cy="36901"/>
              </a:xfrm>
              <a:prstGeom prst="line">
                <a:avLst/>
              </a:prstGeom>
              <a:ln w="9525">
                <a:solidFill>
                  <a:srgbClr val="0B9D1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>
                <a:off x="11711642" y="3431990"/>
                <a:ext cx="120157" cy="36901"/>
              </a:xfrm>
              <a:prstGeom prst="line">
                <a:avLst/>
              </a:prstGeom>
              <a:ln w="9525">
                <a:solidFill>
                  <a:srgbClr val="0B9D1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9" name="Rectangle 288"/>
            <p:cNvSpPr/>
            <p:nvPr/>
          </p:nvSpPr>
          <p:spPr>
            <a:xfrm>
              <a:off x="5483668" y="2386211"/>
              <a:ext cx="6654907" cy="25362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91" name="Group 490"/>
            <p:cNvGrpSpPr/>
            <p:nvPr/>
          </p:nvGrpSpPr>
          <p:grpSpPr>
            <a:xfrm>
              <a:off x="5580933" y="2973144"/>
              <a:ext cx="755335" cy="1227612"/>
              <a:chOff x="4321390" y="-390809"/>
              <a:chExt cx="755335" cy="727109"/>
            </a:xfrm>
          </p:grpSpPr>
          <p:sp>
            <p:nvSpPr>
              <p:cNvPr id="328" name="TextBox 327"/>
              <p:cNvSpPr txBox="1"/>
              <p:nvPr/>
            </p:nvSpPr>
            <p:spPr>
              <a:xfrm>
                <a:off x="4321390" y="-10059"/>
                <a:ext cx="755335" cy="3463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</a:t>
                </a:r>
                <a:r>
                  <a:rPr lang="ga-IE" sz="1600" b="1" dirty="0" smtClean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ilter</a:t>
                </a:r>
                <a:endParaRPr lang="en-GB" sz="1600" b="1" dirty="0" smtClean="0">
                  <a:solidFill>
                    <a:srgbClr val="06A52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1600" b="1" dirty="0" smtClean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wheel</a:t>
                </a:r>
                <a:endParaRPr lang="ga-IE" sz="1600" b="1" dirty="0">
                  <a:solidFill>
                    <a:srgbClr val="06A52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4614732" y="-390809"/>
                <a:ext cx="45220" cy="356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B9D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0995211" y="278556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-203621" y="6231776"/>
              <a:ext cx="7471657" cy="360000"/>
              <a:chOff x="-203621" y="6231776"/>
              <a:chExt cx="7471657" cy="360000"/>
            </a:xfrm>
          </p:grpSpPr>
          <p:sp>
            <p:nvSpPr>
              <p:cNvPr id="563" name="Rectangle 562"/>
              <p:cNvSpPr/>
              <p:nvPr/>
            </p:nvSpPr>
            <p:spPr>
              <a:xfrm rot="2700000">
                <a:off x="3296979" y="6407642"/>
                <a:ext cx="123648" cy="53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-203621" y="6231776"/>
                <a:ext cx="7471657" cy="360000"/>
                <a:chOff x="-203621" y="6231776"/>
                <a:chExt cx="7471657" cy="360000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>
                  <a:off x="-203621" y="6231776"/>
                  <a:ext cx="2781119" cy="360000"/>
                  <a:chOff x="-203621" y="6232721"/>
                  <a:chExt cx="2781119" cy="360000"/>
                </a:xfrm>
              </p:grpSpPr>
              <p:sp>
                <p:nvSpPr>
                  <p:cNvPr id="241" name="Rectangle 240"/>
                  <p:cNvSpPr/>
                  <p:nvPr/>
                </p:nvSpPr>
                <p:spPr>
                  <a:xfrm rot="13500000" flipV="1">
                    <a:off x="-347621" y="637672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0" name="Rectangle 239"/>
                  <p:cNvSpPr/>
                  <p:nvPr/>
                </p:nvSpPr>
                <p:spPr>
                  <a:xfrm rot="8100000" flipV="1">
                    <a:off x="2217498" y="637672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6" name="Group 45"/>
                <p:cNvGrpSpPr/>
                <p:nvPr/>
              </p:nvGrpSpPr>
              <p:grpSpPr>
                <a:xfrm>
                  <a:off x="3396613" y="6231776"/>
                  <a:ext cx="3871423" cy="360000"/>
                  <a:chOff x="3396613" y="6230831"/>
                  <a:chExt cx="3871423" cy="360000"/>
                </a:xfrm>
              </p:grpSpPr>
              <p:sp>
                <p:nvSpPr>
                  <p:cNvPr id="239" name="Rectangle 238"/>
                  <p:cNvSpPr/>
                  <p:nvPr/>
                </p:nvSpPr>
                <p:spPr>
                  <a:xfrm rot="13500000" flipV="1">
                    <a:off x="3252613" y="637483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8" name="Rectangle 217"/>
                  <p:cNvSpPr/>
                  <p:nvPr/>
                </p:nvSpPr>
                <p:spPr>
                  <a:xfrm rot="8100000" flipV="1">
                    <a:off x="6908036" y="637483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Isosceles Triangle 2"/>
            <p:cNvSpPr/>
            <p:nvPr/>
          </p:nvSpPr>
          <p:spPr>
            <a:xfrm rot="1084950">
              <a:off x="7060519" y="6316532"/>
              <a:ext cx="261330" cy="26608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7715173" y="-94946"/>
              <a:ext cx="126000" cy="3319251"/>
              <a:chOff x="7715173" y="-94946"/>
              <a:chExt cx="126000" cy="3319251"/>
            </a:xfrm>
          </p:grpSpPr>
          <p:cxnSp>
            <p:nvCxnSpPr>
              <p:cNvPr id="319" name="Straight Connector 318"/>
              <p:cNvCxnSpPr>
                <a:endCxn id="172" idx="2"/>
              </p:cNvCxnSpPr>
              <p:nvPr/>
            </p:nvCxnSpPr>
            <p:spPr>
              <a:xfrm flipH="1" flipV="1">
                <a:off x="7779520" y="-94946"/>
                <a:ext cx="558" cy="3242432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Rectangle 252"/>
              <p:cNvSpPr/>
              <p:nvPr/>
            </p:nvSpPr>
            <p:spPr>
              <a:xfrm>
                <a:off x="7715173" y="1646679"/>
                <a:ext cx="126000" cy="1577626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1" name="Group 460"/>
            <p:cNvGrpSpPr/>
            <p:nvPr/>
          </p:nvGrpSpPr>
          <p:grpSpPr>
            <a:xfrm>
              <a:off x="7598260" y="1451184"/>
              <a:ext cx="992415" cy="338554"/>
              <a:chOff x="7598260" y="1451184"/>
              <a:chExt cx="992415" cy="338554"/>
            </a:xfrm>
          </p:grpSpPr>
          <p:sp>
            <p:nvSpPr>
              <p:cNvPr id="434" name="TextBox 433"/>
              <p:cNvSpPr txBox="1"/>
              <p:nvPr/>
            </p:nvSpPr>
            <p:spPr>
              <a:xfrm>
                <a:off x="7949153" y="1451184"/>
                <a:ext cx="64152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350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98" name="Group 197"/>
              <p:cNvGrpSpPr/>
              <p:nvPr/>
            </p:nvGrpSpPr>
            <p:grpSpPr>
              <a:xfrm rot="16200000" flipH="1">
                <a:off x="7706260" y="1440461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99" name="Rectangle 19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0" name="Oval 19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3" name="Group 22"/>
            <p:cNvGrpSpPr/>
            <p:nvPr/>
          </p:nvGrpSpPr>
          <p:grpSpPr>
            <a:xfrm>
              <a:off x="-1053258" y="2706327"/>
              <a:ext cx="3276710" cy="2056946"/>
              <a:chOff x="-1053258" y="2706327"/>
              <a:chExt cx="3276710" cy="2056946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-1053258" y="2745920"/>
                <a:ext cx="1066531" cy="2017353"/>
                <a:chOff x="-1053258" y="2745920"/>
                <a:chExt cx="1066531" cy="2017353"/>
              </a:xfrm>
            </p:grpSpPr>
            <p:grpSp>
              <p:nvGrpSpPr>
                <p:cNvPr id="10" name="Group 9"/>
                <p:cNvGrpSpPr/>
                <p:nvPr/>
              </p:nvGrpSpPr>
              <p:grpSpPr>
                <a:xfrm>
                  <a:off x="-353870" y="2745920"/>
                  <a:ext cx="367143" cy="1852101"/>
                  <a:chOff x="-353870" y="2745920"/>
                  <a:chExt cx="367143" cy="1852101"/>
                </a:xfrm>
              </p:grpSpPr>
              <p:sp>
                <p:nvSpPr>
                  <p:cNvPr id="38" name="Rectangle 37"/>
                  <p:cNvSpPr/>
                  <p:nvPr/>
                </p:nvSpPr>
                <p:spPr>
                  <a:xfrm rot="8100000">
                    <a:off x="-346727" y="2745920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1" name="Rectangle 40"/>
                  <p:cNvSpPr/>
                  <p:nvPr/>
                </p:nvSpPr>
                <p:spPr>
                  <a:xfrm rot="8100000">
                    <a:off x="-351489" y="3198683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>
                  <a:xfrm rot="8100000">
                    <a:off x="-351489" y="3620494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3" name="Rectangle 42"/>
                  <p:cNvSpPr/>
                  <p:nvPr/>
                </p:nvSpPr>
                <p:spPr>
                  <a:xfrm rot="8100000">
                    <a:off x="-351489" y="4078020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4" name="Rectangle 43"/>
                  <p:cNvSpPr/>
                  <p:nvPr/>
                </p:nvSpPr>
                <p:spPr>
                  <a:xfrm rot="8100000">
                    <a:off x="-353870" y="452602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2" name="Group 11"/>
                <p:cNvGrpSpPr/>
                <p:nvPr/>
              </p:nvGrpSpPr>
              <p:grpSpPr>
                <a:xfrm>
                  <a:off x="-1053258" y="3079508"/>
                  <a:ext cx="830276" cy="1683765"/>
                  <a:chOff x="-1053258" y="3079508"/>
                  <a:chExt cx="830276" cy="1683765"/>
                </a:xfrm>
              </p:grpSpPr>
              <p:sp>
                <p:nvSpPr>
                  <p:cNvPr id="577" name="TextBox 576"/>
                  <p:cNvSpPr txBox="1"/>
                  <p:nvPr/>
                </p:nvSpPr>
                <p:spPr>
                  <a:xfrm>
                    <a:off x="-1053258" y="3079508"/>
                    <a:ext cx="83016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ga-IE" sz="1600" dirty="0" smtClean="0">
                        <a:solidFill>
                          <a:srgbClr val="0070C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LP 552</a:t>
                    </a:r>
                    <a:endParaRPr lang="ga-IE" sz="1600" dirty="0">
                      <a:solidFill>
                        <a:srgbClr val="0070C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78" name="TextBox 577"/>
                  <p:cNvSpPr txBox="1"/>
                  <p:nvPr/>
                </p:nvSpPr>
                <p:spPr>
                  <a:xfrm>
                    <a:off x="-1053258" y="3527912"/>
                    <a:ext cx="83016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ga-IE" sz="1600" dirty="0" smtClean="0">
                        <a:solidFill>
                          <a:srgbClr val="0070C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LP 503</a:t>
                    </a:r>
                    <a:endParaRPr lang="ga-IE" sz="1600" dirty="0">
                      <a:solidFill>
                        <a:srgbClr val="0070C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79" name="TextBox 578"/>
                  <p:cNvSpPr txBox="1"/>
                  <p:nvPr/>
                </p:nvSpPr>
                <p:spPr>
                  <a:xfrm>
                    <a:off x="-1053258" y="3976316"/>
                    <a:ext cx="83016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ga-IE" sz="1600" dirty="0" smtClean="0">
                        <a:solidFill>
                          <a:srgbClr val="0070C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LP 466</a:t>
                    </a:r>
                    <a:endParaRPr lang="ga-IE" sz="1600" dirty="0">
                      <a:solidFill>
                        <a:srgbClr val="0070C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80" name="TextBox 579"/>
                  <p:cNvSpPr txBox="1"/>
                  <p:nvPr/>
                </p:nvSpPr>
                <p:spPr>
                  <a:xfrm>
                    <a:off x="-1053146" y="4424719"/>
                    <a:ext cx="83016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ga-IE" sz="1600" dirty="0" smtClean="0">
                        <a:solidFill>
                          <a:srgbClr val="0070C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LP 427</a:t>
                    </a:r>
                    <a:endParaRPr lang="ga-IE" sz="1600" dirty="0">
                      <a:solidFill>
                        <a:srgbClr val="0070C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1" name="Group 20"/>
              <p:cNvGrpSpPr/>
              <p:nvPr/>
            </p:nvGrpSpPr>
            <p:grpSpPr>
              <a:xfrm>
                <a:off x="-258800" y="2706327"/>
                <a:ext cx="2482252" cy="1973012"/>
                <a:chOff x="-258800" y="2706327"/>
                <a:chExt cx="2482252" cy="1973012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63736" y="2804845"/>
                  <a:ext cx="2159716" cy="1845359"/>
                  <a:chOff x="63736" y="2804845"/>
                  <a:chExt cx="2159716" cy="1845359"/>
                </a:xfrm>
              </p:grpSpPr>
              <p:sp>
                <p:nvSpPr>
                  <p:cNvPr id="36" name="Rectangle 35"/>
                  <p:cNvSpPr/>
                  <p:nvPr/>
                </p:nvSpPr>
                <p:spPr>
                  <a:xfrm rot="8100000">
                    <a:off x="1863452" y="4578204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4" name="Rectangle 253"/>
                  <p:cNvSpPr/>
                  <p:nvPr/>
                </p:nvSpPr>
                <p:spPr>
                  <a:xfrm rot="8100000">
                    <a:off x="63736" y="2804845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>
                  <a:xfrm rot="8100000">
                    <a:off x="517047" y="3253529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4" name="Rectangle 33"/>
                  <p:cNvSpPr/>
                  <p:nvPr/>
                </p:nvSpPr>
                <p:spPr>
                  <a:xfrm rot="8100000">
                    <a:off x="968271" y="3677686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5" name="Rectangle 34"/>
                  <p:cNvSpPr/>
                  <p:nvPr/>
                </p:nvSpPr>
                <p:spPr>
                  <a:xfrm rot="8100000">
                    <a:off x="1416212" y="4137101"/>
                    <a:ext cx="360000" cy="72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-258800" y="2706327"/>
                  <a:ext cx="2403645" cy="1973012"/>
                  <a:chOff x="-258800" y="2706327"/>
                  <a:chExt cx="2403645" cy="1973012"/>
                </a:xfrm>
              </p:grpSpPr>
              <p:sp>
                <p:nvSpPr>
                  <p:cNvPr id="317" name="Rectangle 316"/>
                  <p:cNvSpPr/>
                  <p:nvPr/>
                </p:nvSpPr>
                <p:spPr>
                  <a:xfrm rot="18900000">
                    <a:off x="1148510" y="3732291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24" name="Rectangle 323"/>
                  <p:cNvSpPr/>
                  <p:nvPr/>
                </p:nvSpPr>
                <p:spPr>
                  <a:xfrm rot="18900000">
                    <a:off x="1591664" y="4196325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25" name="Rectangle 324"/>
                  <p:cNvSpPr/>
                  <p:nvPr/>
                </p:nvSpPr>
                <p:spPr>
                  <a:xfrm rot="18900000">
                    <a:off x="2043245" y="4633620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6" name="Rectangle 265"/>
                  <p:cNvSpPr/>
                  <p:nvPr/>
                </p:nvSpPr>
                <p:spPr>
                  <a:xfrm rot="18900000">
                    <a:off x="698744" y="3308098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8" name="Rectangle 267"/>
                  <p:cNvSpPr/>
                  <p:nvPr/>
                </p:nvSpPr>
                <p:spPr>
                  <a:xfrm rot="18900000">
                    <a:off x="253237" y="2852499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9" name="Rectangle 268"/>
                  <p:cNvSpPr/>
                  <p:nvPr/>
                </p:nvSpPr>
                <p:spPr>
                  <a:xfrm rot="18900000">
                    <a:off x="-258800" y="2706327"/>
                    <a:ext cx="1016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 sz="1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55" name="Rectangle 54"/>
            <p:cNvSpPr/>
            <p:nvPr/>
          </p:nvSpPr>
          <p:spPr>
            <a:xfrm>
              <a:off x="2272997" y="5559617"/>
              <a:ext cx="881514" cy="360000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sz="1600" b="1" dirty="0" smtClean="0">
                  <a:ln w="0"/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AOTF</a:t>
              </a:r>
              <a:endParaRPr lang="ga-IE" sz="1600" b="1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2160446" y="3656398"/>
              <a:ext cx="1359028" cy="360000"/>
              <a:chOff x="2160446" y="3656398"/>
              <a:chExt cx="1359028" cy="360000"/>
            </a:xfrm>
          </p:grpSpPr>
          <p:sp>
            <p:nvSpPr>
              <p:cNvPr id="237" name="Rectangle 236"/>
              <p:cNvSpPr/>
              <p:nvPr/>
            </p:nvSpPr>
            <p:spPr>
              <a:xfrm rot="13500000" flipV="1">
                <a:off x="3303474" y="3800398"/>
                <a:ext cx="360000" cy="72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8" name="Rectangle 237"/>
              <p:cNvSpPr/>
              <p:nvPr/>
            </p:nvSpPr>
            <p:spPr>
              <a:xfrm rot="8100000" flipV="1">
                <a:off x="2160446" y="3800398"/>
                <a:ext cx="360000" cy="72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7046506" y="3090347"/>
              <a:ext cx="1516821" cy="126000"/>
              <a:chOff x="7046506" y="3090347"/>
              <a:chExt cx="1516821" cy="126000"/>
            </a:xfrm>
          </p:grpSpPr>
          <p:cxnSp>
            <p:nvCxnSpPr>
              <p:cNvPr id="313" name="Straight Connector 312"/>
              <p:cNvCxnSpPr/>
              <p:nvPr/>
            </p:nvCxnSpPr>
            <p:spPr>
              <a:xfrm flipV="1">
                <a:off x="7046506" y="3149189"/>
                <a:ext cx="1450052" cy="398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6" name="Rectangle 285"/>
              <p:cNvSpPr/>
              <p:nvPr/>
            </p:nvSpPr>
            <p:spPr>
              <a:xfrm rot="5400000">
                <a:off x="8076017" y="2729037"/>
                <a:ext cx="126000" cy="84862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6" name="Group 115"/>
            <p:cNvGrpSpPr/>
            <p:nvPr/>
          </p:nvGrpSpPr>
          <p:grpSpPr>
            <a:xfrm>
              <a:off x="7594998" y="296556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rgbClr val="C0000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4" name="Rectangle 193"/>
            <p:cNvSpPr/>
            <p:nvPr/>
          </p:nvSpPr>
          <p:spPr>
            <a:xfrm rot="13500000" flipV="1">
              <a:off x="8342613" y="308229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479558" y="298792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67" name="Group 466"/>
            <p:cNvGrpSpPr/>
            <p:nvPr/>
          </p:nvGrpSpPr>
          <p:grpSpPr>
            <a:xfrm rot="7856499">
              <a:off x="5363463" y="1976012"/>
              <a:ext cx="1904066" cy="733526"/>
              <a:chOff x="3520406" y="-865930"/>
              <a:chExt cx="1900117" cy="733526"/>
            </a:xfrm>
          </p:grpSpPr>
          <p:cxnSp>
            <p:nvCxnSpPr>
              <p:cNvPr id="322" name="Straight Connector 321"/>
              <p:cNvCxnSpPr>
                <a:stCxn id="327" idx="3"/>
                <a:endCxn id="466" idx="3"/>
              </p:cNvCxnSpPr>
              <p:nvPr/>
            </p:nvCxnSpPr>
            <p:spPr>
              <a:xfrm rot="13743501" flipH="1">
                <a:off x="4664028" y="-888899"/>
                <a:ext cx="733214" cy="77977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7" name="Rectangle 326"/>
              <p:cNvSpPr/>
              <p:nvPr/>
            </p:nvSpPr>
            <p:spPr>
              <a:xfrm>
                <a:off x="3520406" y="-865930"/>
                <a:ext cx="975981" cy="692028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0B9D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1400" b="1" dirty="0" smtClean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Camera</a:t>
                </a:r>
                <a:endParaRPr lang="ga-IE" sz="1400" b="1" dirty="0">
                  <a:solidFill>
                    <a:srgbClr val="06A52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94" name="Straight Connector 293"/>
              <p:cNvCxnSpPr>
                <a:stCxn id="327" idx="3"/>
                <a:endCxn id="363" idx="5"/>
              </p:cNvCxnSpPr>
              <p:nvPr/>
            </p:nvCxnSpPr>
            <p:spPr>
              <a:xfrm rot="13743501" flipH="1">
                <a:off x="4520561" y="-573677"/>
                <a:ext cx="412894" cy="253169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4" name="Group 453"/>
            <p:cNvGrpSpPr/>
            <p:nvPr/>
          </p:nvGrpSpPr>
          <p:grpSpPr>
            <a:xfrm>
              <a:off x="11176292" y="1011418"/>
              <a:ext cx="886573" cy="338554"/>
              <a:chOff x="11176292" y="1011418"/>
              <a:chExt cx="886573" cy="338554"/>
            </a:xfrm>
          </p:grpSpPr>
          <p:grpSp>
            <p:nvGrpSpPr>
              <p:cNvPr id="155" name="Group 154"/>
              <p:cNvGrpSpPr/>
              <p:nvPr/>
            </p:nvGrpSpPr>
            <p:grpSpPr>
              <a:xfrm rot="5400000" flipH="1" flipV="1">
                <a:off x="11284292" y="1000695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56" name="Rectangle 155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7" name="Oval 156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00" name="TextBox 299"/>
              <p:cNvSpPr txBox="1"/>
              <p:nvPr/>
            </p:nvSpPr>
            <p:spPr>
              <a:xfrm>
                <a:off x="11535156" y="1011418"/>
                <a:ext cx="52770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50</a:t>
                </a:r>
                <a:endParaRPr lang="ga-IE" sz="16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2" name="Group 461"/>
            <p:cNvGrpSpPr/>
            <p:nvPr/>
          </p:nvGrpSpPr>
          <p:grpSpPr>
            <a:xfrm>
              <a:off x="6300733" y="2990881"/>
              <a:ext cx="2712929" cy="321126"/>
              <a:chOff x="4290596" y="492842"/>
              <a:chExt cx="2601188" cy="219307"/>
            </a:xfrm>
          </p:grpSpPr>
          <p:cxnSp>
            <p:nvCxnSpPr>
              <p:cNvPr id="304" name="Straight Connector 303"/>
              <p:cNvCxnSpPr/>
              <p:nvPr/>
            </p:nvCxnSpPr>
            <p:spPr>
              <a:xfrm flipV="1">
                <a:off x="4290596" y="492842"/>
                <a:ext cx="2601188" cy="161637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/>
              <p:cNvCxnSpPr/>
              <p:nvPr/>
            </p:nvCxnSpPr>
            <p:spPr>
              <a:xfrm>
                <a:off x="4290596" y="550512"/>
                <a:ext cx="2601188" cy="161637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3" name="Group 462"/>
            <p:cNvGrpSpPr/>
            <p:nvPr/>
          </p:nvGrpSpPr>
          <p:grpSpPr>
            <a:xfrm>
              <a:off x="8646259" y="2478612"/>
              <a:ext cx="652743" cy="1025749"/>
              <a:chOff x="8579584" y="2478612"/>
              <a:chExt cx="652743" cy="1025749"/>
            </a:xfrm>
          </p:grpSpPr>
          <p:sp>
            <p:nvSpPr>
              <p:cNvPr id="316" name="TextBox 315"/>
              <p:cNvSpPr txBox="1"/>
              <p:nvPr/>
            </p:nvSpPr>
            <p:spPr>
              <a:xfrm>
                <a:off x="8579584" y="2478612"/>
                <a:ext cx="652743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ga-IE" sz="1600" b="1" dirty="0" smtClean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 </a:t>
                </a:r>
                <a:r>
                  <a:rPr lang="en-GB" sz="1600" b="1" dirty="0" smtClean="0">
                    <a:solidFill>
                      <a:srgbClr val="06A5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180</a:t>
                </a:r>
                <a:endParaRPr lang="ga-IE" sz="1600" b="1" dirty="0">
                  <a:solidFill>
                    <a:srgbClr val="06A52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326" name="Group 325"/>
              <p:cNvGrpSpPr/>
              <p:nvPr/>
            </p:nvGrpSpPr>
            <p:grpSpPr>
              <a:xfrm rot="10800000" flipH="1" flipV="1">
                <a:off x="8825553" y="2792218"/>
                <a:ext cx="160805" cy="712143"/>
                <a:chOff x="4498984" y="4195910"/>
                <a:chExt cx="198415" cy="501555"/>
              </a:xfrm>
              <a:solidFill>
                <a:schemeClr val="bg2"/>
              </a:solidFill>
            </p:grpSpPr>
            <p:sp>
              <p:nvSpPr>
                <p:cNvPr id="329" name="Rectangle 328"/>
                <p:cNvSpPr/>
                <p:nvPr/>
              </p:nvSpPr>
              <p:spPr>
                <a:xfrm>
                  <a:off x="4498984" y="4195910"/>
                  <a:ext cx="136406" cy="501554"/>
                </a:xfrm>
                <a:prstGeom prst="rect">
                  <a:avLst/>
                </a:prstGeom>
                <a:grpFill/>
                <a:ln w="19050"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6" name="Oval 335"/>
                <p:cNvSpPr/>
                <p:nvPr/>
              </p:nvSpPr>
              <p:spPr>
                <a:xfrm rot="16200000" flipH="1">
                  <a:off x="4384618" y="4384683"/>
                  <a:ext cx="501554" cy="124009"/>
                </a:xfrm>
                <a:prstGeom prst="ellipse">
                  <a:avLst/>
                </a:prstGeom>
                <a:grpFill/>
                <a:ln w="19050"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cxnSp>
          <p:nvCxnSpPr>
            <p:cNvPr id="475" name="Straight Connector 474"/>
            <p:cNvCxnSpPr>
              <a:stCxn id="466" idx="3"/>
            </p:cNvCxnSpPr>
            <p:nvPr/>
          </p:nvCxnSpPr>
          <p:spPr>
            <a:xfrm flipV="1">
              <a:off x="5580933" y="3152739"/>
              <a:ext cx="4888903" cy="4652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>
              <a:stCxn id="363" idx="3"/>
              <a:endCxn id="327" idx="3"/>
            </p:cNvCxnSpPr>
            <p:nvPr/>
          </p:nvCxnSpPr>
          <p:spPr>
            <a:xfrm flipV="1">
              <a:off x="6081253" y="2375994"/>
              <a:ext cx="232894" cy="433695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4" name="Rectangle 373"/>
            <p:cNvSpPr/>
            <p:nvPr/>
          </p:nvSpPr>
          <p:spPr>
            <a:xfrm rot="16200000">
              <a:off x="5706524" y="2902739"/>
              <a:ext cx="105713" cy="506364"/>
            </a:xfrm>
            <a:prstGeom prst="rect">
              <a:avLst/>
            </a:prstGeom>
            <a:noFill/>
            <a:ln w="38100">
              <a:solidFill>
                <a:srgbClr val="0B9D1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5" name="Rectangle 374"/>
            <p:cNvSpPr/>
            <p:nvPr/>
          </p:nvSpPr>
          <p:spPr>
            <a:xfrm rot="13445693">
              <a:off x="5658582" y="2776970"/>
              <a:ext cx="104400" cy="479845"/>
            </a:xfrm>
            <a:prstGeom prst="rect">
              <a:avLst/>
            </a:prstGeom>
            <a:noFill/>
            <a:ln w="38100">
              <a:solidFill>
                <a:srgbClr val="0B9D1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65" name="Group 464"/>
            <p:cNvGrpSpPr/>
            <p:nvPr/>
          </p:nvGrpSpPr>
          <p:grpSpPr>
            <a:xfrm>
              <a:off x="5998491" y="2972297"/>
              <a:ext cx="305265" cy="360000"/>
              <a:chOff x="3648713" y="2238891"/>
              <a:chExt cx="305265" cy="360000"/>
            </a:xfrm>
          </p:grpSpPr>
          <p:grpSp>
            <p:nvGrpSpPr>
              <p:cNvPr id="347" name="Group 346"/>
              <p:cNvGrpSpPr/>
              <p:nvPr/>
            </p:nvGrpSpPr>
            <p:grpSpPr>
              <a:xfrm rot="10800000" flipH="1">
                <a:off x="3648713" y="2238891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55" name="Rectangle 35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6" name="Oval 35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49" name="Group 348"/>
              <p:cNvGrpSpPr/>
              <p:nvPr/>
            </p:nvGrpSpPr>
            <p:grpSpPr>
              <a:xfrm flipH="1" flipV="1">
                <a:off x="3809978" y="2238891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50" name="Rectangle 349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3" name="Oval 352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359" name="Group 358"/>
            <p:cNvGrpSpPr/>
            <p:nvPr/>
          </p:nvGrpSpPr>
          <p:grpSpPr>
            <a:xfrm rot="-2700000">
              <a:off x="5823197" y="2555113"/>
              <a:ext cx="305265" cy="360000"/>
              <a:chOff x="3648713" y="2238891"/>
              <a:chExt cx="305265" cy="360000"/>
            </a:xfrm>
          </p:grpSpPr>
          <p:grpSp>
            <p:nvGrpSpPr>
              <p:cNvPr id="360" name="Group 359"/>
              <p:cNvGrpSpPr/>
              <p:nvPr/>
            </p:nvGrpSpPr>
            <p:grpSpPr>
              <a:xfrm rot="10800000" flipH="1">
                <a:off x="3648713" y="2238891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64" name="Rectangle 363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5" name="Oval 3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61" name="Group 360"/>
              <p:cNvGrpSpPr/>
              <p:nvPr/>
            </p:nvGrpSpPr>
            <p:grpSpPr>
              <a:xfrm flipH="1" flipV="1">
                <a:off x="3809978" y="2238891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62" name="Rectangle 361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3" name="Oval 362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rgbClr val="0B9D1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466" name="Rectangle 465"/>
            <p:cNvSpPr/>
            <p:nvPr/>
          </p:nvSpPr>
          <p:spPr>
            <a:xfrm rot="20220000">
              <a:off x="5137618" y="2785919"/>
              <a:ext cx="461665" cy="923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dirty="0" smtClean="0">
                  <a:solidFill>
                    <a:srgbClr val="0B9D1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DMM</a:t>
              </a:r>
              <a:endParaRPr lang="en-GB" dirty="0">
                <a:solidFill>
                  <a:srgbClr val="0B9D1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9" name="TextBox 508"/>
            <p:cNvSpPr txBox="1"/>
            <p:nvPr/>
          </p:nvSpPr>
          <p:spPr>
            <a:xfrm>
              <a:off x="2640432" y="-293879"/>
              <a:ext cx="4259499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dirty="0" smtClean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Illumination</a:t>
              </a:r>
            </a:p>
            <a:p>
              <a:r>
                <a:rPr lang="en-GB" sz="3200" dirty="0" smtClean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Light-sheet generation</a:t>
              </a:r>
            </a:p>
            <a:p>
              <a:r>
                <a:rPr lang="en-GB" sz="3200" dirty="0" smtClean="0">
                  <a:solidFill>
                    <a:srgbClr val="0B9D1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Detection </a:t>
              </a:r>
              <a:endParaRPr lang="en-GB" sz="3200" dirty="0">
                <a:solidFill>
                  <a:srgbClr val="0B9D1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4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495088" y="3483409"/>
            <a:ext cx="10711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ga-IE" dirty="0" smtClean="0"/>
              <a:t>Olympus</a:t>
            </a:r>
          </a:p>
          <a:p>
            <a:pPr algn="r"/>
            <a:r>
              <a:rPr lang="ga-IE" dirty="0" smtClean="0"/>
              <a:t>1.0NA</a:t>
            </a:r>
          </a:p>
          <a:p>
            <a:pPr algn="r"/>
            <a:r>
              <a:rPr lang="ga-IE" dirty="0" smtClean="0"/>
              <a:t>25X</a:t>
            </a:r>
          </a:p>
          <a:p>
            <a:pPr algn="r"/>
            <a:r>
              <a:rPr lang="ga-IE" dirty="0" smtClean="0"/>
              <a:t>8mm WD</a:t>
            </a:r>
            <a:endParaRPr lang="ga-IE" dirty="0"/>
          </a:p>
        </p:txBody>
      </p:sp>
      <p:sp>
        <p:nvSpPr>
          <p:cNvPr id="26" name="TextBox 25"/>
          <p:cNvSpPr txBox="1"/>
          <p:nvPr/>
        </p:nvSpPr>
        <p:spPr>
          <a:xfrm>
            <a:off x="9724278" y="1394428"/>
            <a:ext cx="1362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l-PL" dirty="0" smtClean="0"/>
              <a:t>Nikon</a:t>
            </a:r>
            <a:endParaRPr lang="ga-IE" dirty="0" smtClean="0"/>
          </a:p>
          <a:p>
            <a:pPr algn="r"/>
            <a:r>
              <a:rPr lang="pl-PL" dirty="0" smtClean="0"/>
              <a:t>10x </a:t>
            </a:r>
            <a:endParaRPr lang="ga-IE" dirty="0" smtClean="0"/>
          </a:p>
          <a:p>
            <a:pPr algn="r"/>
            <a:r>
              <a:rPr lang="pl-PL" dirty="0" smtClean="0"/>
              <a:t>0.3NA </a:t>
            </a:r>
            <a:endParaRPr lang="ga-IE" dirty="0"/>
          </a:p>
          <a:p>
            <a:pPr algn="r"/>
            <a:r>
              <a:rPr lang="pl-PL" dirty="0" smtClean="0"/>
              <a:t>17.5mm</a:t>
            </a:r>
            <a:r>
              <a:rPr lang="ga-IE" dirty="0" smtClean="0"/>
              <a:t> WD</a:t>
            </a:r>
            <a:endParaRPr lang="ga-IE" dirty="0"/>
          </a:p>
        </p:txBody>
      </p:sp>
    </p:spTree>
    <p:extLst>
      <p:ext uri="{BB962C8B-B14F-4D97-AF65-F5344CB8AC3E}">
        <p14:creationId xmlns:p14="http://schemas.microsoft.com/office/powerpoint/2010/main" val="27617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dirty="0" smtClean="0"/>
              <a:t>Spatial arrangment of the LSFM</a:t>
            </a:r>
            <a:endParaRPr lang="ga-IE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" t="2665" r="4590" b="2145"/>
          <a:stretch/>
        </p:blipFill>
        <p:spPr>
          <a:xfrm>
            <a:off x="609600" y="1417638"/>
            <a:ext cx="10795380" cy="484495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3136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858" y="2184589"/>
            <a:ext cx="3184125" cy="2488821"/>
          </a:xfrm>
          <a:prstGeom prst="rect">
            <a:avLst/>
          </a:prstGeom>
        </p:spPr>
      </p:pic>
      <p:sp>
        <p:nvSpPr>
          <p:cNvPr id="77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Sample preparation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6</a:t>
            </a:fld>
            <a:endParaRPr lang="en-GB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6" y="2907058"/>
            <a:ext cx="1057927" cy="1043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asellaDiTesto 7"/>
          <p:cNvSpPr txBox="1"/>
          <p:nvPr/>
        </p:nvSpPr>
        <p:spPr>
          <a:xfrm>
            <a:off x="80636" y="5448900"/>
            <a:ext cx="1565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/>
              <a:t>Transgenic animals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231832" y="3453990"/>
            <a:ext cx="72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101" y="1922906"/>
            <a:ext cx="3392671" cy="3012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>
            <a:off x="5376000" y="3428998"/>
            <a:ext cx="72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20"/>
          <p:cNvSpPr txBox="1"/>
          <p:nvPr/>
        </p:nvSpPr>
        <p:spPr>
          <a:xfrm>
            <a:off x="9745079" y="5596587"/>
            <a:ext cx="140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 smtClean="0"/>
              <a:t>Mounting</a:t>
            </a:r>
            <a:endParaRPr lang="it-IT" sz="2400" dirty="0" smtClean="0"/>
          </a:p>
        </p:txBody>
      </p:sp>
      <p:sp>
        <p:nvSpPr>
          <p:cNvPr id="15" name="CasellaDiTesto 20"/>
          <p:cNvSpPr txBox="1"/>
          <p:nvPr/>
        </p:nvSpPr>
        <p:spPr>
          <a:xfrm>
            <a:off x="2582753" y="5596588"/>
            <a:ext cx="2317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ga-IE" sz="2400" dirty="0" smtClean="0"/>
              <a:t>CLARITY protocol</a:t>
            </a:r>
            <a:endParaRPr lang="it-IT" sz="2400" dirty="0" smtClean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8137858" y="3418760"/>
            <a:ext cx="72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20"/>
          <p:cNvSpPr txBox="1"/>
          <p:nvPr/>
        </p:nvSpPr>
        <p:spPr>
          <a:xfrm>
            <a:off x="6093631" y="5448900"/>
            <a:ext cx="24042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ga-IE" sz="2400" dirty="0" smtClean="0"/>
              <a:t>Refractive index matching</a:t>
            </a:r>
            <a:endParaRPr lang="it-IT" sz="24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093631" y="2821743"/>
            <a:ext cx="2023329" cy="1098645"/>
            <a:chOff x="8248821" y="4439913"/>
            <a:chExt cx="3447330" cy="2029126"/>
          </a:xfrm>
        </p:grpSpPr>
        <p:pic>
          <p:nvPicPr>
            <p:cNvPr id="21" name="Immagin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8821" y="4439913"/>
              <a:ext cx="3447330" cy="2029126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8565358" y="5298284"/>
              <a:ext cx="631030" cy="276999"/>
            </a:xfrm>
            <a:prstGeom prst="rect">
              <a:avLst/>
            </a:prstGeom>
            <a:solidFill>
              <a:srgbClr val="D5FEFC"/>
            </a:solidFill>
          </p:spPr>
          <p:txBody>
            <a:bodyPr wrap="square" rtlCol="0">
              <a:spAutoFit/>
            </a:bodyPr>
            <a:lstStyle/>
            <a:p>
              <a:r>
                <a:rPr lang="ga-IE" sz="1200" dirty="0" smtClean="0"/>
                <a:t>PBST</a:t>
              </a:r>
              <a:endParaRPr lang="ga-IE" sz="12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632156" y="5298284"/>
              <a:ext cx="642937" cy="246221"/>
            </a:xfrm>
            <a:prstGeom prst="rect">
              <a:avLst/>
            </a:prstGeom>
            <a:solidFill>
              <a:srgbClr val="ECFFFE"/>
            </a:solidFill>
          </p:spPr>
          <p:txBody>
            <a:bodyPr wrap="square" rtlCol="0">
              <a:spAutoFit/>
            </a:bodyPr>
            <a:lstStyle/>
            <a:p>
              <a:r>
                <a:rPr lang="ga-IE" sz="1000" dirty="0" smtClean="0"/>
                <a:t>30% TDE</a:t>
              </a:r>
              <a:endParaRPr lang="ga-IE" sz="1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734675" y="5298284"/>
              <a:ext cx="642937" cy="246221"/>
            </a:xfrm>
            <a:prstGeom prst="rect">
              <a:avLst/>
            </a:prstGeom>
            <a:solidFill>
              <a:srgbClr val="F0FFFE"/>
            </a:solidFill>
          </p:spPr>
          <p:txBody>
            <a:bodyPr wrap="square" rtlCol="0">
              <a:spAutoFit/>
            </a:bodyPr>
            <a:lstStyle/>
            <a:p>
              <a:r>
                <a:rPr lang="ga-IE" sz="1000" dirty="0" smtClean="0"/>
                <a:t>63% TDE</a:t>
              </a:r>
              <a:endParaRPr lang="ga-IE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6339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7250292" y="4632401"/>
            <a:ext cx="3654065" cy="2225599"/>
            <a:chOff x="8248821" y="4439913"/>
            <a:chExt cx="3447330" cy="2029126"/>
          </a:xfrm>
        </p:grpSpPr>
        <p:pic>
          <p:nvPicPr>
            <p:cNvPr id="17" name="Immagin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8821" y="4439913"/>
              <a:ext cx="3447330" cy="202912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8565358" y="5298284"/>
              <a:ext cx="631030" cy="276999"/>
            </a:xfrm>
            <a:prstGeom prst="rect">
              <a:avLst/>
            </a:prstGeom>
            <a:solidFill>
              <a:srgbClr val="D5FEFC"/>
            </a:solidFill>
          </p:spPr>
          <p:txBody>
            <a:bodyPr wrap="square" rtlCol="0">
              <a:spAutoFit/>
            </a:bodyPr>
            <a:lstStyle/>
            <a:p>
              <a:r>
                <a:rPr lang="ga-IE" sz="1200" dirty="0" smtClean="0"/>
                <a:t>PBST</a:t>
              </a:r>
              <a:endParaRPr lang="ga-IE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632156" y="5298284"/>
              <a:ext cx="642937" cy="246221"/>
            </a:xfrm>
            <a:prstGeom prst="rect">
              <a:avLst/>
            </a:prstGeom>
            <a:solidFill>
              <a:srgbClr val="ECFFFE"/>
            </a:solidFill>
          </p:spPr>
          <p:txBody>
            <a:bodyPr wrap="square" rtlCol="0">
              <a:spAutoFit/>
            </a:bodyPr>
            <a:lstStyle/>
            <a:p>
              <a:r>
                <a:rPr lang="ga-IE" sz="1000" dirty="0" smtClean="0"/>
                <a:t>30% TDE</a:t>
              </a:r>
              <a:endParaRPr lang="ga-IE" sz="10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0734675" y="5298284"/>
              <a:ext cx="642937" cy="246221"/>
            </a:xfrm>
            <a:prstGeom prst="rect">
              <a:avLst/>
            </a:prstGeom>
            <a:solidFill>
              <a:srgbClr val="F0FFFE"/>
            </a:solidFill>
          </p:spPr>
          <p:txBody>
            <a:bodyPr wrap="square" rtlCol="0">
              <a:spAutoFit/>
            </a:bodyPr>
            <a:lstStyle/>
            <a:p>
              <a:r>
                <a:rPr lang="ga-IE" sz="1000" dirty="0" smtClean="0"/>
                <a:t>63% TDE</a:t>
              </a:r>
              <a:endParaRPr lang="ga-IE" sz="1000" dirty="0"/>
            </a:p>
          </p:txBody>
        </p:sp>
      </p:grpSp>
      <p:sp>
        <p:nvSpPr>
          <p:cNvPr id="77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Tissue clearing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7</a:t>
            </a:fld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108214" y="1243012"/>
            <a:ext cx="5854436" cy="5208587"/>
            <a:chOff x="2719012" y="1578588"/>
            <a:chExt cx="4314529" cy="4140242"/>
          </a:xfrm>
        </p:grpSpPr>
        <p:pic>
          <p:nvPicPr>
            <p:cNvPr id="12" name="Immagin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9012" y="1578588"/>
              <a:ext cx="4314529" cy="38306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CasellaDiTesto 8"/>
            <p:cNvSpPr txBox="1">
              <a:spLocks noChangeArrowheads="1"/>
            </p:cNvSpPr>
            <p:nvPr/>
          </p:nvSpPr>
          <p:spPr bwMode="auto">
            <a:xfrm>
              <a:off x="2719012" y="5437545"/>
              <a:ext cx="2431107" cy="281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l" eaLnBrk="0" hangingPunct="0">
                <a:spcBef>
                  <a:spcPts val="4800"/>
                </a:spcBef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1pPr>
              <a:lvl2pPr marL="742950" indent="-285750" algn="l" eaLnBrk="0" hangingPunct="0">
                <a:spcBef>
                  <a:spcPts val="4800"/>
                </a:spcBef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2pPr>
              <a:lvl3pPr marL="1143000" indent="-228600" algn="l" eaLnBrk="0" hangingPunct="0">
                <a:spcBef>
                  <a:spcPts val="4800"/>
                </a:spcBef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3pPr>
              <a:lvl4pPr marL="1600200" indent="-228600" algn="l" eaLnBrk="0" hangingPunct="0">
                <a:spcBef>
                  <a:spcPts val="4800"/>
                </a:spcBef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4pPr>
              <a:lvl5pPr marL="2057400" indent="-228600" algn="l" eaLnBrk="0" hangingPunct="0">
                <a:spcBef>
                  <a:spcPts val="4800"/>
                </a:spcBef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5pPr>
              <a:lvl6pPr marL="2514600" indent="-228600" eaLnBrk="0" fontAlgn="base" hangingPunct="0">
                <a:spcBef>
                  <a:spcPts val="4800"/>
                </a:spcBef>
                <a:spcAft>
                  <a:spcPct val="0"/>
                </a:spcAft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6pPr>
              <a:lvl7pPr marL="2971800" indent="-228600" eaLnBrk="0" fontAlgn="base" hangingPunct="0">
                <a:spcBef>
                  <a:spcPts val="4800"/>
                </a:spcBef>
                <a:spcAft>
                  <a:spcPct val="0"/>
                </a:spcAft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7pPr>
              <a:lvl8pPr marL="3429000" indent="-228600" eaLnBrk="0" fontAlgn="base" hangingPunct="0">
                <a:spcBef>
                  <a:spcPts val="4800"/>
                </a:spcBef>
                <a:spcAft>
                  <a:spcPct val="0"/>
                </a:spcAft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8pPr>
              <a:lvl9pPr marL="3886200" indent="-228600" eaLnBrk="0" fontAlgn="base" hangingPunct="0">
                <a:spcBef>
                  <a:spcPts val="4800"/>
                </a:spcBef>
                <a:spcAft>
                  <a:spcPct val="0"/>
                </a:spcAft>
                <a:buClr>
                  <a:srgbClr val="606060"/>
                </a:buClr>
                <a:buSzPct val="100000"/>
                <a:buFont typeface="Helvetica Neue" charset="0"/>
                <a:buChar char="•"/>
                <a:defRPr sz="2600">
                  <a:solidFill>
                    <a:srgbClr val="606060"/>
                  </a:solidFill>
                  <a:latin typeface="Helvetica Neue" charset="0"/>
                  <a:ea typeface="ヒラギノ角ゴ ProN W3" charset="0"/>
                  <a:cs typeface="ヒラギノ角ゴ ProN W3" charset="0"/>
                  <a:sym typeface="Helvetica Neue" charset="0"/>
                </a:defRPr>
              </a:lvl9pPr>
            </a:lstStyle>
            <a:p>
              <a:pPr algn="ctr" defTabSz="914306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it-IT" altLang="it-IT" sz="1400" dirty="0">
                  <a:solidFill>
                    <a:srgbClr val="000000"/>
                  </a:solidFill>
                  <a:latin typeface="Helvetica Neue Light" charset="0"/>
                  <a:sym typeface="Helvetica Neue Light" charset="0"/>
                </a:rPr>
                <a:t>[</a:t>
              </a:r>
              <a:r>
                <a:rPr lang="it-IT" altLang="it-IT" sz="1400" dirty="0" err="1">
                  <a:solidFill>
                    <a:srgbClr val="000000"/>
                  </a:solidFill>
                  <a:latin typeface="Helvetica Neue Light" charset="0"/>
                  <a:sym typeface="Helvetica Neue Light" charset="0"/>
                </a:rPr>
                <a:t>Chung</a:t>
              </a:r>
              <a:r>
                <a:rPr lang="it-IT" altLang="it-IT" sz="1400" dirty="0">
                  <a:solidFill>
                    <a:srgbClr val="000000"/>
                  </a:solidFill>
                  <a:latin typeface="Helvetica Neue Light" charset="0"/>
                  <a:sym typeface="Helvetica Neue Light" charset="0"/>
                </a:rPr>
                <a:t> et al. Nature 2013]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962650" y="1417638"/>
            <a:ext cx="62293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CLARITY </a:t>
            </a:r>
            <a:r>
              <a:rPr lang="ga-IE" dirty="0" smtClean="0"/>
              <a:t>transforms</a:t>
            </a:r>
            <a:r>
              <a:rPr lang="en-US" dirty="0" smtClean="0"/>
              <a:t> </a:t>
            </a:r>
            <a:r>
              <a:rPr lang="en-US" dirty="0"/>
              <a:t>intact tissue </a:t>
            </a:r>
            <a:r>
              <a:rPr lang="en-US" dirty="0" smtClean="0"/>
              <a:t>into </a:t>
            </a:r>
            <a:r>
              <a:rPr lang="en-US" dirty="0" err="1" smtClean="0"/>
              <a:t>nano</a:t>
            </a:r>
            <a:r>
              <a:rPr lang="ga-IE" dirty="0" smtClean="0"/>
              <a:t>-</a:t>
            </a:r>
            <a:r>
              <a:rPr lang="en-US" dirty="0" smtClean="0"/>
              <a:t>porous</a:t>
            </a:r>
            <a:r>
              <a:rPr lang="ga-IE" dirty="0" smtClean="0"/>
              <a:t>,</a:t>
            </a:r>
            <a:r>
              <a:rPr lang="en-US" dirty="0" smtClean="0"/>
              <a:t> hydrogel-hybridized</a:t>
            </a:r>
            <a:r>
              <a:rPr lang="ga-IE" dirty="0" smtClean="0"/>
              <a:t>,</a:t>
            </a:r>
            <a:r>
              <a:rPr lang="en-US" dirty="0" smtClean="0"/>
              <a:t> lipid</a:t>
            </a:r>
            <a:r>
              <a:rPr lang="ga-IE" dirty="0" smtClean="0"/>
              <a:t>-</a:t>
            </a:r>
            <a:r>
              <a:rPr lang="en-US" dirty="0" smtClean="0"/>
              <a:t>free form</a:t>
            </a:r>
            <a:endParaRPr lang="ga-I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fully assembled</a:t>
            </a:r>
            <a:r>
              <a:rPr lang="ga-IE" dirty="0" smtClean="0"/>
              <a:t>, op</a:t>
            </a:r>
            <a:r>
              <a:rPr lang="en-US" dirty="0" err="1" smtClean="0"/>
              <a:t>tica</a:t>
            </a:r>
            <a:r>
              <a:rPr lang="ga-IE" dirty="0" smtClean="0"/>
              <a:t>l</a:t>
            </a:r>
            <a:r>
              <a:rPr lang="en-US" dirty="0" err="1" smtClean="0"/>
              <a:t>ly</a:t>
            </a:r>
            <a:r>
              <a:rPr lang="en-US" dirty="0" smtClean="0"/>
              <a:t> </a:t>
            </a:r>
            <a:r>
              <a:rPr lang="en-US" dirty="0"/>
              <a:t>transparent and </a:t>
            </a:r>
            <a:r>
              <a:rPr lang="it-IT" dirty="0" smtClean="0"/>
              <a:t>macromolecule-permeable</a:t>
            </a:r>
            <a:endParaRPr lang="ga-IE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Step </a:t>
            </a:r>
            <a:r>
              <a:rPr lang="en-US" dirty="0" smtClean="0"/>
              <a:t>1:</a:t>
            </a:r>
            <a:r>
              <a:rPr lang="ga-IE" dirty="0"/>
              <a:t>	</a:t>
            </a:r>
            <a:r>
              <a:rPr lang="en-US" dirty="0" smtClean="0"/>
              <a:t>formaldehyde </a:t>
            </a:r>
            <a:r>
              <a:rPr lang="en-US" dirty="0"/>
              <a:t>crosslinks the tissue </a:t>
            </a:r>
            <a:r>
              <a:rPr lang="ga-IE" dirty="0" smtClean="0"/>
              <a:t>		</a:t>
            </a:r>
            <a:r>
              <a:rPr lang="en-US" dirty="0" smtClean="0"/>
              <a:t>and </a:t>
            </a:r>
            <a:r>
              <a:rPr lang="en-US" dirty="0"/>
              <a:t>the </a:t>
            </a:r>
            <a:r>
              <a:rPr lang="en-US" dirty="0" smtClean="0"/>
              <a:t>hydrogel </a:t>
            </a:r>
            <a:r>
              <a:rPr lang="en-US" dirty="0"/>
              <a:t>monomers </a:t>
            </a:r>
            <a:r>
              <a:rPr lang="en-US" dirty="0" smtClean="0"/>
              <a:t>to</a:t>
            </a:r>
            <a:r>
              <a:rPr lang="ga-IE" dirty="0" smtClean="0"/>
              <a:t> </a:t>
            </a:r>
            <a:r>
              <a:rPr lang="en-US" dirty="0" smtClean="0"/>
              <a:t>proteins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Step 2: </a:t>
            </a:r>
            <a:r>
              <a:rPr lang="ga-IE" dirty="0" smtClean="0"/>
              <a:t>	</a:t>
            </a:r>
            <a:r>
              <a:rPr lang="en-US" dirty="0" smtClean="0"/>
              <a:t>polymerization </a:t>
            </a:r>
            <a:r>
              <a:rPr lang="en-US" dirty="0"/>
              <a:t>of the </a:t>
            </a:r>
            <a:r>
              <a:rPr lang="en-US" dirty="0" smtClean="0"/>
              <a:t>biomolecule</a:t>
            </a:r>
            <a:r>
              <a:rPr lang="ga-IE" dirty="0" smtClean="0"/>
              <a:t>-		</a:t>
            </a:r>
            <a:r>
              <a:rPr lang="en-US" dirty="0" smtClean="0"/>
              <a:t>conjugated </a:t>
            </a:r>
            <a:r>
              <a:rPr lang="en-US" dirty="0"/>
              <a:t>monomers into a hydrogel </a:t>
            </a:r>
            <a:r>
              <a:rPr lang="ga-IE" dirty="0" smtClean="0"/>
              <a:t>	</a:t>
            </a:r>
            <a:r>
              <a:rPr lang="en-US" dirty="0" smtClean="0"/>
              <a:t>mesh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Step 3: </a:t>
            </a:r>
            <a:r>
              <a:rPr lang="ga-IE" dirty="0" smtClean="0"/>
              <a:t>	</a:t>
            </a:r>
            <a:r>
              <a:rPr lang="en-US" dirty="0" smtClean="0"/>
              <a:t>extraction </a:t>
            </a:r>
            <a:r>
              <a:rPr lang="en-US" dirty="0"/>
              <a:t>of the lipids with ETC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Step 4: </a:t>
            </a:r>
            <a:r>
              <a:rPr lang="ga-IE" dirty="0" smtClean="0"/>
              <a:t>	</a:t>
            </a:r>
            <a:r>
              <a:rPr lang="en-US" dirty="0" smtClean="0"/>
              <a:t>refractive-index </a:t>
            </a:r>
            <a:r>
              <a:rPr lang="en-US" dirty="0"/>
              <a:t>matching </a:t>
            </a:r>
            <a:r>
              <a:rPr lang="ga-IE" dirty="0" smtClean="0"/>
              <a:t>with </a:t>
            </a:r>
            <a:r>
              <a:rPr lang="en-US" dirty="0"/>
              <a:t>water-soluble clearing </a:t>
            </a:r>
            <a:r>
              <a:rPr lang="en-US" dirty="0" smtClean="0"/>
              <a:t>agent </a:t>
            </a:r>
            <a:r>
              <a:rPr lang="en-US" dirty="0"/>
              <a:t>2,2'-thiodiethanol (TDE)</a:t>
            </a:r>
            <a:r>
              <a:rPr lang="ga-IE" dirty="0" smtClean="0"/>
              <a:t> (n=1.45 with 63%TDE in PBS</a:t>
            </a:r>
            <a:r>
              <a:rPr lang="it-IT" dirty="0" smtClean="0"/>
              <a:t>)</a:t>
            </a:r>
            <a:r>
              <a:rPr lang="ga-IE" dirty="0" smtClean="0"/>
              <a:t>.</a:t>
            </a:r>
            <a:endParaRPr lang="en-US" dirty="0"/>
          </a:p>
          <a:p>
            <a:endParaRPr lang="ga-IE" dirty="0"/>
          </a:p>
        </p:txBody>
      </p:sp>
    </p:spTree>
    <p:extLst>
      <p:ext uri="{BB962C8B-B14F-4D97-AF65-F5344CB8AC3E}">
        <p14:creationId xmlns:p14="http://schemas.microsoft.com/office/powerpoint/2010/main" val="183177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340" y="1750288"/>
            <a:ext cx="2471531" cy="21486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26163" r="9145" b="3553"/>
          <a:stretch/>
        </p:blipFill>
        <p:spPr>
          <a:xfrm>
            <a:off x="6145537" y="4119786"/>
            <a:ext cx="2485334" cy="209274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6709" y="1766496"/>
            <a:ext cx="2752036" cy="4446031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538459" y="1417638"/>
            <a:ext cx="5513068" cy="4704049"/>
            <a:chOff x="-947339" y="1869586"/>
            <a:chExt cx="5513068" cy="4704049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47339" y="2197578"/>
              <a:ext cx="5513068" cy="4376057"/>
            </a:xfrm>
            <a:prstGeom prst="rect">
              <a:avLst/>
            </a:prstGeom>
          </p:spPr>
        </p:pic>
        <p:grpSp>
          <p:nvGrpSpPr>
            <p:cNvPr id="2" name="Group 1"/>
            <p:cNvGrpSpPr/>
            <p:nvPr/>
          </p:nvGrpSpPr>
          <p:grpSpPr>
            <a:xfrm>
              <a:off x="1973026" y="1869586"/>
              <a:ext cx="1423971" cy="1224711"/>
              <a:chOff x="1763476" y="60862"/>
              <a:chExt cx="1423971" cy="1224711"/>
            </a:xfrm>
          </p:grpSpPr>
          <p:cxnSp>
            <p:nvCxnSpPr>
              <p:cNvPr id="3" name="Straight Arrow Connector 2"/>
              <p:cNvCxnSpPr/>
              <p:nvPr/>
            </p:nvCxnSpPr>
            <p:spPr>
              <a:xfrm flipV="1">
                <a:off x="2015575" y="876320"/>
                <a:ext cx="1135926" cy="141697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/>
              <p:cNvCxnSpPr/>
              <p:nvPr/>
            </p:nvCxnSpPr>
            <p:spPr>
              <a:xfrm flipH="1" flipV="1">
                <a:off x="1940472" y="261941"/>
                <a:ext cx="309654" cy="883446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1763476" y="60862"/>
                <a:ext cx="4571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2800" dirty="0" smtClean="0"/>
                  <a:t>z</a:t>
                </a:r>
                <a:endParaRPr lang="ga-IE" sz="2800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135516" y="762353"/>
                <a:ext cx="519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2800" dirty="0" smtClean="0"/>
                  <a:t>x </a:t>
                </a:r>
                <a:endParaRPr lang="ga-IE" sz="2800" dirty="0"/>
              </a:p>
            </p:txBody>
          </p:sp>
        </p:grp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8</a:t>
            </a:fld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Sample chamber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149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ga-IE" smtClean="0"/>
              <a:t>31.03.2015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FOM 2015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7F702-5724-4CE1-ABCC-2A67B8415850}" type="slidenum">
              <a:rPr lang="en-GB" smtClean="0"/>
              <a:t>9</a:t>
            </a:fld>
            <a:endParaRPr lang="en-GB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86827"/>
            <a:ext cx="5316357" cy="37592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697357" y="1686827"/>
            <a:ext cx="634365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correction collar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n =</a:t>
            </a: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1.41 </a:t>
            </a: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1.52 </a:t>
            </a:r>
            <a:endParaRPr lang="ga-IE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Olympus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XLSLPLN25XGMP</a:t>
            </a:r>
            <a:endParaRPr lang="ga-IE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25x</a:t>
            </a: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magnification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endParaRPr lang="ga-IE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EFL 7.2mm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WD </a:t>
            </a: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8mm</a:t>
            </a:r>
            <a:endParaRPr lang="ga-IE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ga-IE" sz="3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ga-IE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epth of field: 1.1µm</a:t>
            </a:r>
            <a:endParaRPr lang="ga-IE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ga-IE" dirty="0" smtClean="0">
                <a:latin typeface="Arial" panose="020B0604020202020204" pitchFamily="34" charset="0"/>
                <a:cs typeface="Arial" panose="020B0604020202020204" pitchFamily="34" charset="0"/>
              </a:rPr>
              <a:t>Olympus high RI immersion objective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34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2918</TotalTime>
  <Words>982</Words>
  <Application>Microsoft Office PowerPoint</Application>
  <PresentationFormat>Widescreen</PresentationFormat>
  <Paragraphs>356</Paragraphs>
  <Slides>28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Arial</vt:lpstr>
      <vt:lpstr>Calibri</vt:lpstr>
      <vt:lpstr>Helvetica Neue Light</vt:lpstr>
      <vt:lpstr>Times New Roman</vt:lpstr>
      <vt:lpstr>Wingdings</vt:lpstr>
      <vt:lpstr>ヒラギノ角ゴ ProN W3</vt:lpstr>
      <vt:lpstr>Custom Design</vt:lpstr>
      <vt:lpstr>System aberration correction for whole brain imaging with a light sheet microscope</vt:lpstr>
      <vt:lpstr>Outline</vt:lpstr>
      <vt:lpstr>Light-sheet microscopy</vt:lpstr>
      <vt:lpstr>PowerPoint Presentation</vt:lpstr>
      <vt:lpstr>Spatial arrangment of the LSFM</vt:lpstr>
      <vt:lpstr>Sample preparation</vt:lpstr>
      <vt:lpstr>Tissue clearing</vt:lpstr>
      <vt:lpstr>Sample chamber</vt:lpstr>
      <vt:lpstr>Olympus high RI immersion objective</vt:lpstr>
      <vt:lpstr>PowerPoint Presentation</vt:lpstr>
      <vt:lpstr> FITC-albumin labelling of vasculature</vt:lpstr>
      <vt:lpstr>Aberrations in SPIM</vt:lpstr>
      <vt:lpstr>Adaptive Optics (AO)</vt:lpstr>
      <vt:lpstr>PowerPoint Presentation</vt:lpstr>
      <vt:lpstr>PowerPoint Presentation</vt:lpstr>
      <vt:lpstr>Deformable Membrane Mirror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Acknowledgments</vt:lpstr>
      <vt:lpstr>Our latest component: detection focus adaptation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151</cp:revision>
  <dcterms:created xsi:type="dcterms:W3CDTF">2013-09-19T13:02:44Z</dcterms:created>
  <dcterms:modified xsi:type="dcterms:W3CDTF">2015-03-26T17:04:56Z</dcterms:modified>
</cp:coreProperties>
</file>

<file path=docProps/thumbnail.jpeg>
</file>